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4" r:id="rId2"/>
    <p:sldMasterId id="2147483687" r:id="rId3"/>
    <p:sldMasterId id="2147483704" r:id="rId4"/>
  </p:sldMasterIdLst>
  <p:notesMasterIdLst>
    <p:notesMasterId r:id="rId15"/>
  </p:notesMasterIdLst>
  <p:handoutMasterIdLst>
    <p:handoutMasterId r:id="rId16"/>
  </p:handoutMasterIdLst>
  <p:sldIdLst>
    <p:sldId id="426" r:id="rId5"/>
    <p:sldId id="384" r:id="rId6"/>
    <p:sldId id="327" r:id="rId7"/>
    <p:sldId id="385" r:id="rId8"/>
    <p:sldId id="393" r:id="rId9"/>
    <p:sldId id="394" r:id="rId10"/>
    <p:sldId id="387" r:id="rId11"/>
    <p:sldId id="391" r:id="rId12"/>
    <p:sldId id="395" r:id="rId13"/>
    <p:sldId id="38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36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Olah" initials="CO" lastIdx="42" clrIdx="0">
    <p:extLst>
      <p:ext uri="{19B8F6BF-5375-455C-9EA6-DF929625EA0E}">
        <p15:presenceInfo xmlns:p15="http://schemas.microsoft.com/office/powerpoint/2012/main" userId="S-1-5-21-912671713-1147432229-2076119496-8842" providerId="AD"/>
      </p:ext>
    </p:extLst>
  </p:cmAuthor>
  <p:cmAuthor id="2" name="Sara Kirkwood" initials="SK" lastIdx="2" clrIdx="1">
    <p:extLst>
      <p:ext uri="{19B8F6BF-5375-455C-9EA6-DF929625EA0E}">
        <p15:presenceInfo xmlns:p15="http://schemas.microsoft.com/office/powerpoint/2012/main" userId="S-1-5-21-912671713-1147432229-2076119496-110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7A8C"/>
    <a:srgbClr val="C3C2BF"/>
    <a:srgbClr val="868789"/>
    <a:srgbClr val="545454"/>
    <a:srgbClr val="F4BF17"/>
    <a:srgbClr val="E26237"/>
    <a:srgbClr val="9F3D61"/>
    <a:srgbClr val="78BD53"/>
    <a:srgbClr val="CADB64"/>
    <a:srgbClr val="43B7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87" autoAdjust="0"/>
    <p:restoredTop sz="84767" autoAdjust="0"/>
  </p:normalViewPr>
  <p:slideViewPr>
    <p:cSldViewPr snapToGrid="0" snapToObjects="1">
      <p:cViewPr varScale="1">
        <p:scale>
          <a:sx n="96" d="100"/>
          <a:sy n="96" d="100"/>
        </p:scale>
        <p:origin x="1656" y="60"/>
      </p:cViewPr>
      <p:guideLst>
        <p:guide pos="2880"/>
        <p:guide orient="horz" pos="36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80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6B7D8-EDA8-3A4F-B92C-80AD36A23628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44228-671C-2F48-87B1-11FCFB265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14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C7CCF-8A7B-EE46-92A5-557BDC9EF3BA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3B0CE-6166-714D-9DE8-697B07EB0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48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B0CE-6166-714D-9DE8-697B07EB01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54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B0CE-6166-714D-9DE8-697B07EB01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58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B0CE-6166-714D-9DE8-697B07EB01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89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B0CE-6166-714D-9DE8-697B07EB01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05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B0CE-6166-714D-9DE8-697B07EB01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55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B0CE-6166-714D-9DE8-697B07EB01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65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B0CE-6166-714D-9DE8-697B07EB01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69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B0CE-6166-714D-9DE8-697B07EB01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24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B0CE-6166-714D-9DE8-697B07EB01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16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914400" y="1417320"/>
            <a:ext cx="6781800" cy="6858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lnSpc>
                <a:spcPts val="2600"/>
              </a:lnSpc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914400" y="2377440"/>
            <a:ext cx="6781800" cy="35394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sz="2000" b="1" i="0" baseline="0"/>
            </a:lvl1pPr>
            <a:lvl2pPr marL="457200" indent="-228600">
              <a:defRPr sz="2000"/>
            </a:lvl2pPr>
            <a:lvl3pPr marL="685800">
              <a:spcBef>
                <a:spcPts val="1200"/>
              </a:spcBef>
              <a:defRPr baseline="0">
                <a:latin typeface="arial" charset="0"/>
              </a:defRPr>
            </a:lvl3pPr>
            <a:lvl5pPr>
              <a:defRPr sz="2000"/>
            </a:lvl5pPr>
          </a:lstStyle>
          <a:p>
            <a:r>
              <a:rPr lang="en-US" dirty="0"/>
              <a:t>Bulleted slides should…</a:t>
            </a:r>
          </a:p>
          <a:p>
            <a:pPr lvl="1"/>
            <a:r>
              <a:rPr lang="en-US" dirty="0"/>
              <a:t>only include one level of sub-bullets</a:t>
            </a:r>
          </a:p>
          <a:p>
            <a:pPr lvl="1"/>
            <a:r>
              <a:rPr lang="en-US" dirty="0"/>
              <a:t>contain at most about 50 words, including the title (if you have a lot more, consider a second slide)</a:t>
            </a:r>
          </a:p>
          <a:p>
            <a:pPr lvl="2"/>
            <a:r>
              <a:rPr lang="en-US" dirty="0"/>
              <a:t>Level 3</a:t>
            </a:r>
          </a:p>
          <a:p>
            <a:r>
              <a:rPr lang="en-US" dirty="0"/>
              <a:t>If you stick to that limit, you’ll fit (this slide </a:t>
            </a:r>
            <a:br>
              <a:rPr lang="en-US" dirty="0"/>
            </a:br>
            <a:r>
              <a:rPr lang="en-US" dirty="0"/>
              <a:t>has 49 words)</a:t>
            </a:r>
          </a:p>
          <a:p>
            <a:pPr lvl="4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6186488"/>
            <a:ext cx="5602288" cy="198437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pPr>
              <a:spcBef>
                <a:spcPct val="50000"/>
              </a:spcBef>
            </a:pPr>
            <a:r>
              <a:rPr lang="en-US" i="1" dirty="0"/>
              <a:t>Source/</a:t>
            </a:r>
            <a:r>
              <a:rPr lang="en-US" i="1" dirty="0" err="1"/>
              <a:t>Footnote:</a:t>
            </a:r>
            <a:r>
              <a:rPr lang="en-US" dirty="0" err="1"/>
              <a:t>Ovid</a:t>
            </a:r>
            <a:r>
              <a:rPr lang="en-US" dirty="0"/>
              <a:t> </a:t>
            </a:r>
            <a:r>
              <a:rPr lang="en-US" dirty="0" err="1"/>
              <a:t>ulpa</a:t>
            </a:r>
            <a:r>
              <a:rPr lang="en-US" dirty="0"/>
              <a:t> </a:t>
            </a:r>
            <a:r>
              <a:rPr lang="en-US" dirty="0" err="1"/>
              <a:t>perovident</a:t>
            </a:r>
            <a:r>
              <a:rPr lang="en-US" dirty="0"/>
              <a:t> </a:t>
            </a:r>
            <a:r>
              <a:rPr lang="en-US" dirty="0" err="1"/>
              <a:t>faciatiam</a:t>
            </a:r>
            <a:r>
              <a:rPr lang="en-US" dirty="0"/>
              <a:t> </a:t>
            </a:r>
            <a:r>
              <a:rPr lang="en-US" dirty="0" err="1"/>
              <a:t>cor</a:t>
            </a:r>
            <a:r>
              <a:rPr lang="en-US" dirty="0"/>
              <a:t> </a:t>
            </a:r>
            <a:r>
              <a:rPr lang="en-US" dirty="0" err="1"/>
              <a:t>soluptum</a:t>
            </a:r>
            <a:r>
              <a:rPr lang="en-US" dirty="0"/>
              <a:t> </a:t>
            </a:r>
            <a:r>
              <a:rPr lang="en-US" dirty="0" err="1"/>
              <a:t>comnim</a:t>
            </a:r>
            <a:r>
              <a:rPr lang="en-US" dirty="0"/>
              <a:t> </a:t>
            </a:r>
            <a:r>
              <a:rPr lang="en-US" dirty="0" err="1"/>
              <a:t>eiciet</a:t>
            </a:r>
            <a:r>
              <a:rPr lang="en-US" dirty="0"/>
              <a:t> </a:t>
            </a:r>
            <a:r>
              <a:rPr lang="en-US" dirty="0" err="1"/>
              <a:t>esequas</a:t>
            </a:r>
            <a:r>
              <a:rPr lang="en-US" dirty="0"/>
              <a:t> </a:t>
            </a:r>
            <a:r>
              <a:rPr lang="en-US" dirty="0" err="1"/>
              <a:t>pedi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14440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960" userDrawn="1">
          <p15:clr>
            <a:srgbClr val="FBAE40"/>
          </p15:clr>
        </p15:guide>
        <p15:guide id="2" orient="horz" pos="1584" userDrawn="1">
          <p15:clr>
            <a:srgbClr val="FBAE40"/>
          </p15:clr>
        </p15:guide>
        <p15:guide id="3" pos="5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er Slide with 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14400" y="1417320"/>
            <a:ext cx="6781800" cy="6858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ctr">
              <a:lnSpc>
                <a:spcPts val="2600"/>
              </a:lnSpc>
              <a:defRPr sz="2400" baseline="0"/>
            </a:lvl1pPr>
          </a:lstStyle>
          <a:p>
            <a:r>
              <a:rPr lang="en-US" dirty="0"/>
              <a:t>Closer Slide with 1 Partner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914400" y="2377440"/>
            <a:ext cx="6781800" cy="17068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ctr">
              <a:buNone/>
              <a:defRPr sz="2000" b="1" i="0" baseline="0">
                <a:latin typeface="Arial Black" charset="0"/>
                <a:ea typeface="Arial Black" charset="0"/>
                <a:cs typeface="Arial Black" charset="0"/>
              </a:defRPr>
            </a:lvl1pPr>
            <a:lvl2pPr marL="228600" indent="0">
              <a:buNone/>
              <a:defRPr sz="2400" b="1" i="0">
                <a:latin typeface="Arial Black" charset="0"/>
                <a:ea typeface="Arial Black" charset="0"/>
                <a:cs typeface="Arial Black" charset="0"/>
              </a:defRPr>
            </a:lvl2pPr>
            <a:lvl3pPr marL="457200" indent="0">
              <a:spcBef>
                <a:spcPts val="1200"/>
              </a:spcBef>
              <a:buNone/>
              <a:defRPr sz="2400" b="1" i="0" baseline="0">
                <a:latin typeface="arial" charset="0"/>
              </a:defRPr>
            </a:lvl3pPr>
            <a:lvl5pPr marL="1828800" indent="0">
              <a:buNone/>
              <a:defRPr sz="2400" b="1" i="0"/>
            </a:lvl5pPr>
          </a:lstStyle>
          <a:p>
            <a:r>
              <a:rPr lang="en-US" dirty="0"/>
              <a:t>Thank you text here</a:t>
            </a:r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4572000" y="4744403"/>
            <a:ext cx="2773680" cy="11080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971" y="4585402"/>
            <a:ext cx="1301578" cy="142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096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960">
          <p15:clr>
            <a:srgbClr val="FBAE40"/>
          </p15:clr>
        </p15:guide>
        <p15:guide id="2" orient="horz" pos="1584">
          <p15:clr>
            <a:srgbClr val="FBAE40"/>
          </p15:clr>
        </p15:guide>
        <p15:guide id="3" pos="57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loser Slide with 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14400" y="1417320"/>
            <a:ext cx="6781800" cy="6858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ctr">
              <a:lnSpc>
                <a:spcPts val="2600"/>
              </a:lnSpc>
              <a:defRPr sz="2400" baseline="0"/>
            </a:lvl1pPr>
          </a:lstStyle>
          <a:p>
            <a:r>
              <a:rPr lang="en-US" dirty="0"/>
              <a:t>Closer Slide with 2 Partners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914400" y="2377440"/>
            <a:ext cx="6781800" cy="17068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ctr">
              <a:buNone/>
              <a:defRPr sz="2000" b="1" i="0" baseline="0">
                <a:latin typeface="Arial Black" charset="0"/>
                <a:ea typeface="Arial Black" charset="0"/>
                <a:cs typeface="Arial Black" charset="0"/>
              </a:defRPr>
            </a:lvl1pPr>
            <a:lvl2pPr marL="228600" indent="0">
              <a:buNone/>
              <a:defRPr sz="2400" b="1" i="0">
                <a:latin typeface="Arial Black" charset="0"/>
                <a:ea typeface="Arial Black" charset="0"/>
                <a:cs typeface="Arial Black" charset="0"/>
              </a:defRPr>
            </a:lvl2pPr>
            <a:lvl3pPr marL="457200" indent="0">
              <a:spcBef>
                <a:spcPts val="1200"/>
              </a:spcBef>
              <a:buNone/>
              <a:defRPr sz="2400" b="1" i="0" baseline="0">
                <a:latin typeface="arial" charset="0"/>
              </a:defRPr>
            </a:lvl3pPr>
            <a:lvl5pPr marL="1828800" indent="0">
              <a:buNone/>
              <a:defRPr sz="2400" b="1" i="0"/>
            </a:lvl5pPr>
          </a:lstStyle>
          <a:p>
            <a:r>
              <a:rPr lang="en-US" dirty="0"/>
              <a:t>Thank you text here</a:t>
            </a:r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3760179" y="4744403"/>
            <a:ext cx="1326977" cy="11080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150" y="4585402"/>
            <a:ext cx="1301578" cy="1426076"/>
          </a:xfrm>
          <a:prstGeom prst="rect">
            <a:avLst/>
          </a:prstGeom>
        </p:spPr>
      </p:pic>
      <p:sp>
        <p:nvSpPr>
          <p:cNvPr id="6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608298" y="4744403"/>
            <a:ext cx="1326977" cy="11080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1444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960">
          <p15:clr>
            <a:srgbClr val="FBAE40"/>
          </p15:clr>
        </p15:guide>
        <p15:guide id="2" orient="horz" pos="1584">
          <p15:clr>
            <a:srgbClr val="FBAE40"/>
          </p15:clr>
        </p15:guide>
        <p15:guide id="3" pos="57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loser Slide with 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14400" y="1417320"/>
            <a:ext cx="6781800" cy="6858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ctr">
              <a:lnSpc>
                <a:spcPts val="2600"/>
              </a:lnSpc>
              <a:defRPr sz="2400" baseline="0"/>
            </a:lvl1pPr>
          </a:lstStyle>
          <a:p>
            <a:r>
              <a:rPr lang="en-US" dirty="0"/>
              <a:t>Closer Slide with 3 Partners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914400" y="2377440"/>
            <a:ext cx="6781800" cy="17068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ctr">
              <a:buNone/>
              <a:defRPr sz="2000" b="1" i="0" baseline="0">
                <a:latin typeface="Arial Black" charset="0"/>
                <a:ea typeface="Arial Black" charset="0"/>
                <a:cs typeface="Arial Black" charset="0"/>
              </a:defRPr>
            </a:lvl1pPr>
            <a:lvl2pPr marL="228600" indent="0">
              <a:buNone/>
              <a:defRPr sz="2400" b="1" i="0">
                <a:latin typeface="Arial Black" charset="0"/>
                <a:ea typeface="Arial Black" charset="0"/>
                <a:cs typeface="Arial Black" charset="0"/>
              </a:defRPr>
            </a:lvl2pPr>
            <a:lvl3pPr marL="457200" indent="0">
              <a:spcBef>
                <a:spcPts val="1200"/>
              </a:spcBef>
              <a:buNone/>
              <a:defRPr sz="2400" b="1" i="0" baseline="0">
                <a:latin typeface="arial" charset="0"/>
              </a:defRPr>
            </a:lvl3pPr>
            <a:lvl5pPr marL="1828800" indent="0">
              <a:buNone/>
              <a:defRPr sz="2400" b="1" i="0"/>
            </a:lvl5pPr>
          </a:lstStyle>
          <a:p>
            <a:r>
              <a:rPr lang="en-US" dirty="0"/>
              <a:t>Thank you text here</a:t>
            </a:r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2715742" y="4744403"/>
            <a:ext cx="1326977" cy="11080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585402"/>
            <a:ext cx="1301578" cy="1426076"/>
          </a:xfrm>
          <a:prstGeom prst="rect">
            <a:avLst/>
          </a:prstGeom>
        </p:spPr>
      </p:pic>
      <p:sp>
        <p:nvSpPr>
          <p:cNvPr id="6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42483" y="4744403"/>
            <a:ext cx="1326977" cy="11080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369223" y="4744403"/>
            <a:ext cx="1326977" cy="11080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9326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960">
          <p15:clr>
            <a:srgbClr val="FBAE40"/>
          </p15:clr>
        </p15:guide>
        <p15:guide id="2" orient="horz" pos="1584">
          <p15:clr>
            <a:srgbClr val="FBAE40"/>
          </p15:clr>
        </p15:guide>
        <p15:guide id="3" pos="57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914400" y="1812517"/>
            <a:ext cx="7315200" cy="6858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914400" y="3076479"/>
            <a:ext cx="7315200" cy="357601"/>
          </a:xfrm>
          <a:prstGeom prst="rect">
            <a:avLst/>
          </a:prstGeom>
        </p:spPr>
        <p:txBody>
          <a:bodyPr/>
          <a:lstStyle>
            <a:lvl1pPr algn="ctr">
              <a:defRPr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-6858000" y="2976880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endParaRPr lang="en-US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3783057"/>
            <a:ext cx="7315200" cy="34434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/>
              <a:t>Author name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14400" y="2788416"/>
            <a:ext cx="7315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6506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232" userDrawn="1">
          <p15:clr>
            <a:srgbClr val="FBAE40"/>
          </p15:clr>
        </p15:guide>
        <p15:guide id="2" orient="horz" pos="26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with 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14400" y="1812517"/>
            <a:ext cx="7315200" cy="6858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baseline="0"/>
            </a:lvl1pPr>
          </a:lstStyle>
          <a:p>
            <a:r>
              <a:rPr lang="en-US" dirty="0"/>
              <a:t>Presentation Title </a:t>
            </a:r>
            <a:br>
              <a:rPr lang="en-US" dirty="0"/>
            </a:br>
            <a:r>
              <a:rPr lang="en-US" dirty="0"/>
              <a:t>with Partner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914400" y="3076479"/>
            <a:ext cx="7315200" cy="357601"/>
          </a:xfrm>
          <a:prstGeom prst="rect">
            <a:avLst/>
          </a:prstGeom>
        </p:spPr>
        <p:txBody>
          <a:bodyPr/>
          <a:lstStyle>
            <a:lvl1pPr algn="ctr">
              <a:defRPr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-6858000" y="2976880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endParaRPr lang="en-US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3783057"/>
            <a:ext cx="7315200" cy="34434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/>
              <a:t>Author name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914400" y="2788416"/>
            <a:ext cx="7315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4572000" y="4744403"/>
            <a:ext cx="2773680" cy="11080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167" y="4679066"/>
            <a:ext cx="1301578" cy="142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173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232">
          <p15:clr>
            <a:srgbClr val="FBAE40"/>
          </p15:clr>
        </p15:guide>
        <p15:guide id="2" orient="horz" pos="26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Title with 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14400" y="1812517"/>
            <a:ext cx="7315200" cy="6858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baseline="0"/>
            </a:lvl1pPr>
          </a:lstStyle>
          <a:p>
            <a:r>
              <a:rPr lang="en-US" dirty="0"/>
              <a:t>Presentation Title </a:t>
            </a:r>
            <a:br>
              <a:rPr lang="en-US" dirty="0"/>
            </a:br>
            <a:r>
              <a:rPr lang="en-US" dirty="0"/>
              <a:t>with 2 Partners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914400" y="3076479"/>
            <a:ext cx="7315200" cy="357601"/>
          </a:xfrm>
          <a:prstGeom prst="rect">
            <a:avLst/>
          </a:prstGeom>
        </p:spPr>
        <p:txBody>
          <a:bodyPr/>
          <a:lstStyle>
            <a:lvl1pPr algn="ctr">
              <a:defRPr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-6858000" y="2976880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endParaRPr lang="en-US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3783057"/>
            <a:ext cx="7315200" cy="34434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/>
              <a:t>Author name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914400" y="2788416"/>
            <a:ext cx="7315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3760179" y="4744403"/>
            <a:ext cx="1326977" cy="11080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150" y="4585402"/>
            <a:ext cx="1301578" cy="1426076"/>
          </a:xfrm>
          <a:prstGeom prst="rect">
            <a:avLst/>
          </a:prstGeom>
        </p:spPr>
      </p:pic>
      <p:sp>
        <p:nvSpPr>
          <p:cNvPr id="12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608298" y="4744403"/>
            <a:ext cx="1326977" cy="11080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1242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232">
          <p15:clr>
            <a:srgbClr val="FBAE40"/>
          </p15:clr>
        </p15:guide>
        <p15:guide id="2" orient="horz" pos="26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 Title with 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14400" y="1812517"/>
            <a:ext cx="7315200" cy="6858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baseline="0"/>
            </a:lvl1pPr>
          </a:lstStyle>
          <a:p>
            <a:r>
              <a:rPr lang="en-US" dirty="0"/>
              <a:t>Presentation Title </a:t>
            </a:r>
            <a:br>
              <a:rPr lang="en-US" dirty="0"/>
            </a:br>
            <a:r>
              <a:rPr lang="en-US"/>
              <a:t>with 3 </a:t>
            </a:r>
            <a:r>
              <a:rPr lang="en-US" dirty="0"/>
              <a:t>Partners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914400" y="3076479"/>
            <a:ext cx="7315200" cy="357601"/>
          </a:xfrm>
          <a:prstGeom prst="rect">
            <a:avLst/>
          </a:prstGeom>
        </p:spPr>
        <p:txBody>
          <a:bodyPr/>
          <a:lstStyle>
            <a:lvl1pPr algn="ctr">
              <a:defRPr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-6858000" y="2976880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endParaRPr lang="en-US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3783057"/>
            <a:ext cx="7315200" cy="34434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/>
              <a:t>Author name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914400" y="2788416"/>
            <a:ext cx="7315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3108547" y="4744403"/>
            <a:ext cx="1326977" cy="11080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205" y="4585402"/>
            <a:ext cx="1301578" cy="1426076"/>
          </a:xfrm>
          <a:prstGeom prst="rect">
            <a:avLst/>
          </a:prstGeom>
        </p:spPr>
      </p:pic>
      <p:sp>
        <p:nvSpPr>
          <p:cNvPr id="14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935288" y="4744403"/>
            <a:ext cx="1326977" cy="11080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762028" y="4744403"/>
            <a:ext cx="1326977" cy="11080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33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232">
          <p15:clr>
            <a:srgbClr val="FBAE40"/>
          </p15:clr>
        </p15:guide>
        <p15:guide id="2" orient="horz" pos="26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914400" y="1417320"/>
            <a:ext cx="6781800" cy="6858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lnSpc>
                <a:spcPts val="1950"/>
              </a:lnSpc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914400" y="2377440"/>
            <a:ext cx="6781800" cy="35394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sz="1500" b="1" i="0" baseline="0"/>
            </a:lvl1pPr>
            <a:lvl2pPr marL="342900" indent="-171450">
              <a:defRPr sz="1500"/>
            </a:lvl2pPr>
            <a:lvl3pPr marL="514350">
              <a:spcBef>
                <a:spcPts val="900"/>
              </a:spcBef>
              <a:defRPr baseline="0">
                <a:latin typeface="arial" charset="0"/>
              </a:defRPr>
            </a:lvl3pPr>
            <a:lvl5pPr>
              <a:defRPr sz="1500"/>
            </a:lvl5pPr>
          </a:lstStyle>
          <a:p>
            <a:r>
              <a:rPr lang="en-US" dirty="0"/>
              <a:t>Bulleted slides should…</a:t>
            </a:r>
          </a:p>
          <a:p>
            <a:pPr lvl="1"/>
            <a:r>
              <a:rPr lang="en-US" dirty="0"/>
              <a:t>only include one level of sub-bullets</a:t>
            </a:r>
          </a:p>
          <a:p>
            <a:pPr lvl="1"/>
            <a:r>
              <a:rPr lang="en-US" dirty="0"/>
              <a:t>contain at most about 50 words, including the title (if you have a lot more, consider a second slide)</a:t>
            </a:r>
          </a:p>
          <a:p>
            <a:pPr lvl="2"/>
            <a:r>
              <a:rPr lang="en-US" dirty="0"/>
              <a:t>Level 3</a:t>
            </a:r>
          </a:p>
          <a:p>
            <a:r>
              <a:rPr lang="en-US" dirty="0"/>
              <a:t>If you stick to that limit, you’ll fit (this slide </a:t>
            </a:r>
            <a:br>
              <a:rPr lang="en-US" dirty="0"/>
            </a:br>
            <a:r>
              <a:rPr lang="en-US" dirty="0"/>
              <a:t>has 49 words)</a:t>
            </a:r>
          </a:p>
          <a:p>
            <a:pPr lvl="4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6186490"/>
            <a:ext cx="5602288" cy="198437"/>
          </a:xfrm>
        </p:spPr>
        <p:txBody>
          <a:bodyPr/>
          <a:lstStyle>
            <a:lvl1pPr marL="0" indent="0">
              <a:buFontTx/>
              <a:buNone/>
              <a:defRPr sz="750"/>
            </a:lvl1pPr>
          </a:lstStyle>
          <a:p>
            <a:pPr>
              <a:spcBef>
                <a:spcPct val="50000"/>
              </a:spcBef>
            </a:pPr>
            <a:r>
              <a:rPr lang="en-US" i="1" dirty="0"/>
              <a:t>Source/</a:t>
            </a:r>
            <a:r>
              <a:rPr lang="en-US" i="1" dirty="0" err="1"/>
              <a:t>Footnote:</a:t>
            </a:r>
            <a:r>
              <a:rPr lang="en-US" dirty="0" err="1"/>
              <a:t>Ovid</a:t>
            </a:r>
            <a:r>
              <a:rPr lang="en-US" dirty="0"/>
              <a:t> </a:t>
            </a:r>
            <a:r>
              <a:rPr lang="en-US" dirty="0" err="1"/>
              <a:t>ulpa</a:t>
            </a:r>
            <a:r>
              <a:rPr lang="en-US" dirty="0"/>
              <a:t> </a:t>
            </a:r>
            <a:r>
              <a:rPr lang="en-US" dirty="0" err="1"/>
              <a:t>perovident</a:t>
            </a:r>
            <a:r>
              <a:rPr lang="en-US" dirty="0"/>
              <a:t> </a:t>
            </a:r>
            <a:r>
              <a:rPr lang="en-US" dirty="0" err="1"/>
              <a:t>faciatiam</a:t>
            </a:r>
            <a:r>
              <a:rPr lang="en-US" dirty="0"/>
              <a:t> </a:t>
            </a:r>
            <a:r>
              <a:rPr lang="en-US" dirty="0" err="1"/>
              <a:t>cor</a:t>
            </a:r>
            <a:r>
              <a:rPr lang="en-US" dirty="0"/>
              <a:t> </a:t>
            </a:r>
            <a:r>
              <a:rPr lang="en-US" dirty="0" err="1"/>
              <a:t>soluptum</a:t>
            </a:r>
            <a:r>
              <a:rPr lang="en-US" dirty="0"/>
              <a:t> </a:t>
            </a:r>
            <a:r>
              <a:rPr lang="en-US" dirty="0" err="1"/>
              <a:t>comnim</a:t>
            </a:r>
            <a:r>
              <a:rPr lang="en-US" dirty="0"/>
              <a:t> </a:t>
            </a:r>
            <a:r>
              <a:rPr lang="en-US" dirty="0" err="1"/>
              <a:t>eiciet</a:t>
            </a:r>
            <a:r>
              <a:rPr lang="en-US" dirty="0"/>
              <a:t> </a:t>
            </a:r>
            <a:r>
              <a:rPr lang="en-US" dirty="0" err="1"/>
              <a:t>esequas</a:t>
            </a:r>
            <a:r>
              <a:rPr lang="en-US" dirty="0"/>
              <a:t> </a:t>
            </a:r>
            <a:r>
              <a:rPr lang="en-US" dirty="0" err="1"/>
              <a:t>pedi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0578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960">
          <p15:clr>
            <a:srgbClr val="FBAE40"/>
          </p15:clr>
        </p15:guide>
        <p15:guide id="2" orient="horz" pos="1584">
          <p15:clr>
            <a:srgbClr val="FBAE40"/>
          </p15:clr>
        </p15:guide>
        <p15:guide id="3" pos="57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14400" y="1417320"/>
            <a:ext cx="6781800" cy="6858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lnSpc>
                <a:spcPts val="1950"/>
              </a:lnSpc>
              <a:defRPr sz="1800" baseline="0"/>
            </a:lvl1pPr>
          </a:lstStyle>
          <a:p>
            <a:r>
              <a:rPr lang="en-US" dirty="0"/>
              <a:t>2 column slide, one line header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914400" y="2331720"/>
            <a:ext cx="7133968" cy="3539430"/>
          </a:xfrm>
          <a:prstGeom prst="rect">
            <a:avLst/>
          </a:prstGeom>
        </p:spPr>
        <p:txBody>
          <a:bodyPr vert="horz" wrap="square" lIns="0" tIns="0" rIns="0" bIns="0" numCol="2" rtlCol="0">
            <a:noAutofit/>
          </a:bodyPr>
          <a:lstStyle>
            <a:lvl1pPr>
              <a:defRPr sz="1500" b="1" i="0" baseline="0"/>
            </a:lvl1pPr>
            <a:lvl2pPr marL="342900" indent="-171450">
              <a:spcBef>
                <a:spcPts val="450"/>
              </a:spcBef>
              <a:defRPr sz="1500"/>
            </a:lvl2pPr>
            <a:lvl3pPr marL="514350">
              <a:spcBef>
                <a:spcPts val="450"/>
              </a:spcBef>
              <a:defRPr baseline="0">
                <a:latin typeface="arial" charset="0"/>
              </a:defRPr>
            </a:lvl3pPr>
            <a:lvl5pPr>
              <a:defRPr sz="1500"/>
            </a:lvl5pPr>
          </a:lstStyle>
          <a:p>
            <a:r>
              <a:rPr lang="en-US" dirty="0"/>
              <a:t>Bulleted slides should…</a:t>
            </a:r>
          </a:p>
          <a:p>
            <a:pPr lvl="1"/>
            <a:r>
              <a:rPr lang="en-US" dirty="0"/>
              <a:t>only include one level of sub-bullets</a:t>
            </a:r>
          </a:p>
          <a:p>
            <a:pPr lvl="1"/>
            <a:r>
              <a:rPr lang="en-US" dirty="0"/>
              <a:t>contain at most about 50 words, including the title (if you have a lot more, consider a second slide)</a:t>
            </a:r>
          </a:p>
          <a:p>
            <a:pPr lvl="2"/>
            <a:r>
              <a:rPr lang="en-US" dirty="0"/>
              <a:t>Level 3</a:t>
            </a:r>
          </a:p>
          <a:p>
            <a:endParaRPr lang="en-US" dirty="0"/>
          </a:p>
          <a:p>
            <a:r>
              <a:rPr lang="en-US" dirty="0"/>
              <a:t>If you stick to that limit, you’ll fit (this slide </a:t>
            </a:r>
            <a:br>
              <a:rPr lang="en-US" dirty="0"/>
            </a:br>
            <a:r>
              <a:rPr lang="en-US" dirty="0"/>
              <a:t>has 49 words)</a:t>
            </a:r>
          </a:p>
          <a:p>
            <a:pPr lvl="4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6186490"/>
            <a:ext cx="5602288" cy="198437"/>
          </a:xfrm>
        </p:spPr>
        <p:txBody>
          <a:bodyPr/>
          <a:lstStyle>
            <a:lvl1pPr marL="0" indent="0">
              <a:buFontTx/>
              <a:buNone/>
              <a:defRPr sz="750"/>
            </a:lvl1pPr>
          </a:lstStyle>
          <a:p>
            <a:pPr>
              <a:spcBef>
                <a:spcPct val="50000"/>
              </a:spcBef>
            </a:pPr>
            <a:r>
              <a:rPr lang="en-US" i="1" dirty="0"/>
              <a:t>Source/</a:t>
            </a:r>
            <a:r>
              <a:rPr lang="en-US" i="1" dirty="0" err="1"/>
              <a:t>Footnote:</a:t>
            </a:r>
            <a:r>
              <a:rPr lang="en-US" dirty="0" err="1"/>
              <a:t>Ovid</a:t>
            </a:r>
            <a:r>
              <a:rPr lang="en-US" dirty="0"/>
              <a:t> </a:t>
            </a:r>
            <a:r>
              <a:rPr lang="en-US" dirty="0" err="1"/>
              <a:t>ulpa</a:t>
            </a:r>
            <a:r>
              <a:rPr lang="en-US" dirty="0"/>
              <a:t> </a:t>
            </a:r>
            <a:r>
              <a:rPr lang="en-US" dirty="0" err="1"/>
              <a:t>perovident</a:t>
            </a:r>
            <a:r>
              <a:rPr lang="en-US" dirty="0"/>
              <a:t> </a:t>
            </a:r>
            <a:r>
              <a:rPr lang="en-US" dirty="0" err="1"/>
              <a:t>faciatiam</a:t>
            </a:r>
            <a:r>
              <a:rPr lang="en-US" dirty="0"/>
              <a:t> </a:t>
            </a:r>
            <a:r>
              <a:rPr lang="en-US" dirty="0" err="1"/>
              <a:t>cor</a:t>
            </a:r>
            <a:r>
              <a:rPr lang="en-US" dirty="0"/>
              <a:t> </a:t>
            </a:r>
            <a:r>
              <a:rPr lang="en-US" dirty="0" err="1"/>
              <a:t>soluptum</a:t>
            </a:r>
            <a:r>
              <a:rPr lang="en-US" dirty="0"/>
              <a:t> </a:t>
            </a:r>
            <a:r>
              <a:rPr lang="en-US" dirty="0" err="1"/>
              <a:t>comnim</a:t>
            </a:r>
            <a:r>
              <a:rPr lang="en-US" dirty="0"/>
              <a:t> </a:t>
            </a:r>
            <a:r>
              <a:rPr lang="en-US" dirty="0" err="1"/>
              <a:t>eiciet</a:t>
            </a:r>
            <a:r>
              <a:rPr lang="en-US" dirty="0"/>
              <a:t> </a:t>
            </a:r>
            <a:r>
              <a:rPr lang="en-US" dirty="0" err="1"/>
              <a:t>esequas</a:t>
            </a:r>
            <a:r>
              <a:rPr lang="en-US" dirty="0"/>
              <a:t> </a:t>
            </a:r>
            <a:r>
              <a:rPr lang="en-US" dirty="0" err="1"/>
              <a:t>pedi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59521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76">
          <p15:clr>
            <a:srgbClr val="FBAE40"/>
          </p15:clr>
        </p15:guide>
        <p15:guide id="2" orient="horz" pos="960">
          <p15:clr>
            <a:srgbClr val="FBAE40"/>
          </p15:clr>
        </p15:guide>
        <p15:guide id="3" orient="horz" pos="158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,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14401" y="1417320"/>
            <a:ext cx="3484880" cy="6858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lnSpc>
                <a:spcPts val="1950"/>
              </a:lnSpc>
              <a:defRPr sz="1800" baseline="0"/>
            </a:lvl1pPr>
          </a:lstStyle>
          <a:p>
            <a:r>
              <a:rPr lang="en-US" dirty="0"/>
              <a:t>1 column + picture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914401" y="2331720"/>
            <a:ext cx="3484880" cy="3539430"/>
          </a:xfrm>
          <a:prstGeom prst="rect">
            <a:avLst/>
          </a:prstGeom>
        </p:spPr>
        <p:txBody>
          <a:bodyPr vert="horz" wrap="square" lIns="0" tIns="0" rIns="0" bIns="0" numCol="1" rtlCol="0">
            <a:noAutofit/>
          </a:bodyPr>
          <a:lstStyle>
            <a:lvl1pPr>
              <a:defRPr sz="1500" b="1" i="0" baseline="0"/>
            </a:lvl1pPr>
            <a:lvl2pPr marL="342900" indent="-171450">
              <a:spcBef>
                <a:spcPts val="450"/>
              </a:spcBef>
              <a:defRPr sz="1500"/>
            </a:lvl2pPr>
            <a:lvl3pPr marL="514350">
              <a:spcBef>
                <a:spcPts val="450"/>
              </a:spcBef>
              <a:defRPr baseline="0">
                <a:latin typeface="arial" charset="0"/>
              </a:defRPr>
            </a:lvl3pPr>
            <a:lvl5pPr>
              <a:defRPr sz="1500"/>
            </a:lvl5pPr>
          </a:lstStyle>
          <a:p>
            <a:r>
              <a:rPr lang="en-US" dirty="0"/>
              <a:t>Bulleted slides should…</a:t>
            </a:r>
          </a:p>
          <a:p>
            <a:pPr lvl="1"/>
            <a:r>
              <a:rPr lang="en-US" dirty="0"/>
              <a:t>only include one level of sub-bullets</a:t>
            </a:r>
          </a:p>
          <a:p>
            <a:pPr lvl="1"/>
            <a:r>
              <a:rPr lang="en-US" dirty="0"/>
              <a:t>contain at most about 50 words, including the title (if you have a lot more, consider a second slide)</a:t>
            </a:r>
          </a:p>
          <a:p>
            <a:pPr lvl="2"/>
            <a:r>
              <a:rPr lang="en-US" dirty="0"/>
              <a:t>Level 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6186490"/>
            <a:ext cx="5602288" cy="198437"/>
          </a:xfrm>
        </p:spPr>
        <p:txBody>
          <a:bodyPr/>
          <a:lstStyle>
            <a:lvl1pPr marL="0" indent="0">
              <a:buFontTx/>
              <a:buNone/>
              <a:defRPr sz="750"/>
            </a:lvl1pPr>
          </a:lstStyle>
          <a:p>
            <a:pPr>
              <a:spcBef>
                <a:spcPct val="50000"/>
              </a:spcBef>
            </a:pPr>
            <a:r>
              <a:rPr lang="en-US" i="1" dirty="0"/>
              <a:t>Source/</a:t>
            </a:r>
            <a:r>
              <a:rPr lang="en-US" i="1" dirty="0" err="1"/>
              <a:t>Footnote:</a:t>
            </a:r>
            <a:r>
              <a:rPr lang="en-US" dirty="0" err="1"/>
              <a:t>Ovid</a:t>
            </a:r>
            <a:r>
              <a:rPr lang="en-US" dirty="0"/>
              <a:t> </a:t>
            </a:r>
            <a:r>
              <a:rPr lang="en-US" dirty="0" err="1"/>
              <a:t>ulpa</a:t>
            </a:r>
            <a:r>
              <a:rPr lang="en-US" dirty="0"/>
              <a:t> </a:t>
            </a:r>
            <a:r>
              <a:rPr lang="en-US" dirty="0" err="1"/>
              <a:t>perovident</a:t>
            </a:r>
            <a:r>
              <a:rPr lang="en-US" dirty="0"/>
              <a:t> </a:t>
            </a:r>
            <a:r>
              <a:rPr lang="en-US" dirty="0" err="1"/>
              <a:t>faciatiam</a:t>
            </a:r>
            <a:r>
              <a:rPr lang="en-US" dirty="0"/>
              <a:t> </a:t>
            </a:r>
            <a:r>
              <a:rPr lang="en-US" dirty="0" err="1"/>
              <a:t>cor</a:t>
            </a:r>
            <a:r>
              <a:rPr lang="en-US" dirty="0"/>
              <a:t> </a:t>
            </a:r>
            <a:r>
              <a:rPr lang="en-US" dirty="0" err="1"/>
              <a:t>soluptum</a:t>
            </a:r>
            <a:r>
              <a:rPr lang="en-US" dirty="0"/>
              <a:t> </a:t>
            </a:r>
            <a:r>
              <a:rPr lang="en-US" dirty="0" err="1"/>
              <a:t>comnim</a:t>
            </a:r>
            <a:r>
              <a:rPr lang="en-US" dirty="0"/>
              <a:t> </a:t>
            </a:r>
            <a:r>
              <a:rPr lang="en-US" dirty="0" err="1"/>
              <a:t>eiciet</a:t>
            </a:r>
            <a:r>
              <a:rPr lang="en-US" dirty="0"/>
              <a:t> </a:t>
            </a:r>
            <a:r>
              <a:rPr lang="en-US" dirty="0" err="1"/>
              <a:t>esequas</a:t>
            </a:r>
            <a:r>
              <a:rPr lang="en-US" dirty="0"/>
              <a:t> </a:t>
            </a:r>
            <a:r>
              <a:rPr lang="en-US" dirty="0" err="1"/>
              <a:t>pedi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724401" y="1417321"/>
            <a:ext cx="2951480" cy="453072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4730140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76">
          <p15:clr>
            <a:srgbClr val="FBAE40"/>
          </p15:clr>
        </p15:guide>
        <p15:guide id="2" pos="2976">
          <p15:clr>
            <a:srgbClr val="FBAE40"/>
          </p15:clr>
        </p15:guide>
        <p15:guide id="3" orient="horz" pos="960">
          <p15:clr>
            <a:srgbClr val="FBAE40"/>
          </p15:clr>
        </p15:guide>
        <p15:guide id="4" orient="horz" pos="158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14400" y="1417320"/>
            <a:ext cx="6781800" cy="6858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lnSpc>
                <a:spcPts val="2600"/>
              </a:lnSpc>
              <a:defRPr sz="2400" baseline="0"/>
            </a:lvl1pPr>
          </a:lstStyle>
          <a:p>
            <a:r>
              <a:rPr lang="en-US" dirty="0"/>
              <a:t>2 column slide, one line header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914400" y="2331720"/>
            <a:ext cx="7133968" cy="3539430"/>
          </a:xfrm>
          <a:prstGeom prst="rect">
            <a:avLst/>
          </a:prstGeom>
        </p:spPr>
        <p:txBody>
          <a:bodyPr vert="horz" wrap="square" lIns="0" tIns="0" rIns="0" bIns="0" numCol="2" rtlCol="0">
            <a:noAutofit/>
          </a:bodyPr>
          <a:lstStyle>
            <a:lvl1pPr>
              <a:defRPr sz="2000" b="1" i="0" baseline="0"/>
            </a:lvl1pPr>
            <a:lvl2pPr marL="457200" indent="-228600">
              <a:spcBef>
                <a:spcPts val="600"/>
              </a:spcBef>
              <a:defRPr sz="2000"/>
            </a:lvl2pPr>
            <a:lvl3pPr marL="685800">
              <a:spcBef>
                <a:spcPts val="600"/>
              </a:spcBef>
              <a:defRPr baseline="0">
                <a:latin typeface="arial" charset="0"/>
              </a:defRPr>
            </a:lvl3pPr>
            <a:lvl5pPr>
              <a:defRPr sz="2000"/>
            </a:lvl5pPr>
          </a:lstStyle>
          <a:p>
            <a:r>
              <a:rPr lang="en-US" dirty="0"/>
              <a:t>Bulleted slides should…</a:t>
            </a:r>
          </a:p>
          <a:p>
            <a:pPr lvl="1"/>
            <a:r>
              <a:rPr lang="en-US" dirty="0"/>
              <a:t>only include one level of sub-bullets</a:t>
            </a:r>
          </a:p>
          <a:p>
            <a:pPr lvl="1"/>
            <a:r>
              <a:rPr lang="en-US" dirty="0"/>
              <a:t>contain at most about 50 words, including the title (if you have a lot more, consider a second slide)</a:t>
            </a:r>
          </a:p>
          <a:p>
            <a:pPr lvl="2"/>
            <a:r>
              <a:rPr lang="en-US" dirty="0"/>
              <a:t>Level 3</a:t>
            </a:r>
          </a:p>
          <a:p>
            <a:endParaRPr lang="en-US" dirty="0"/>
          </a:p>
          <a:p>
            <a:r>
              <a:rPr lang="en-US" dirty="0"/>
              <a:t>If you stick to that limit, you’ll fit (this slide </a:t>
            </a:r>
            <a:br>
              <a:rPr lang="en-US" dirty="0"/>
            </a:br>
            <a:r>
              <a:rPr lang="en-US" dirty="0"/>
              <a:t>has 49 words)</a:t>
            </a:r>
          </a:p>
          <a:p>
            <a:pPr lvl="4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6186488"/>
            <a:ext cx="5602288" cy="198437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pPr>
              <a:spcBef>
                <a:spcPct val="50000"/>
              </a:spcBef>
            </a:pPr>
            <a:r>
              <a:rPr lang="en-US" i="1" dirty="0"/>
              <a:t>Source/</a:t>
            </a:r>
            <a:r>
              <a:rPr lang="en-US" i="1" dirty="0" err="1"/>
              <a:t>Footnote:</a:t>
            </a:r>
            <a:r>
              <a:rPr lang="en-US" dirty="0" err="1"/>
              <a:t>Ovid</a:t>
            </a:r>
            <a:r>
              <a:rPr lang="en-US" dirty="0"/>
              <a:t> </a:t>
            </a:r>
            <a:r>
              <a:rPr lang="en-US" dirty="0" err="1"/>
              <a:t>ulpa</a:t>
            </a:r>
            <a:r>
              <a:rPr lang="en-US" dirty="0"/>
              <a:t> </a:t>
            </a:r>
            <a:r>
              <a:rPr lang="en-US" dirty="0" err="1"/>
              <a:t>perovident</a:t>
            </a:r>
            <a:r>
              <a:rPr lang="en-US" dirty="0"/>
              <a:t> </a:t>
            </a:r>
            <a:r>
              <a:rPr lang="en-US" dirty="0" err="1"/>
              <a:t>faciatiam</a:t>
            </a:r>
            <a:r>
              <a:rPr lang="en-US" dirty="0"/>
              <a:t> </a:t>
            </a:r>
            <a:r>
              <a:rPr lang="en-US" dirty="0" err="1"/>
              <a:t>cor</a:t>
            </a:r>
            <a:r>
              <a:rPr lang="en-US" dirty="0"/>
              <a:t> </a:t>
            </a:r>
            <a:r>
              <a:rPr lang="en-US" dirty="0" err="1"/>
              <a:t>soluptum</a:t>
            </a:r>
            <a:r>
              <a:rPr lang="en-US" dirty="0"/>
              <a:t> </a:t>
            </a:r>
            <a:r>
              <a:rPr lang="en-US" dirty="0" err="1"/>
              <a:t>comnim</a:t>
            </a:r>
            <a:r>
              <a:rPr lang="en-US" dirty="0"/>
              <a:t> </a:t>
            </a:r>
            <a:r>
              <a:rPr lang="en-US" dirty="0" err="1"/>
              <a:t>eiciet</a:t>
            </a:r>
            <a:r>
              <a:rPr lang="en-US" dirty="0"/>
              <a:t> </a:t>
            </a:r>
            <a:r>
              <a:rPr lang="en-US" dirty="0" err="1"/>
              <a:t>esequas</a:t>
            </a:r>
            <a:r>
              <a:rPr lang="en-US" dirty="0"/>
              <a:t> </a:t>
            </a:r>
            <a:r>
              <a:rPr lang="en-US" dirty="0" err="1"/>
              <a:t>pedi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24101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76" userDrawn="1">
          <p15:clr>
            <a:srgbClr val="FBAE40"/>
          </p15:clr>
        </p15:guide>
        <p15:guide id="2" orient="horz" pos="960" userDrawn="1">
          <p15:clr>
            <a:srgbClr val="FBAE40"/>
          </p15:clr>
        </p15:guide>
        <p15:guide id="3" orient="horz" pos="158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Page with x-axis 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028700" y="1417320"/>
            <a:ext cx="7086600" cy="685800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 dirty="0"/>
              <a:t>Blank Chart Page with Footnote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6186490"/>
            <a:ext cx="7086600" cy="198437"/>
          </a:xfrm>
        </p:spPr>
        <p:txBody>
          <a:bodyPr/>
          <a:lstStyle>
            <a:lvl1pPr marL="0" indent="0" algn="ctr">
              <a:buFontTx/>
              <a:buNone/>
              <a:defRPr sz="750"/>
            </a:lvl1pPr>
          </a:lstStyle>
          <a:p>
            <a:pPr>
              <a:spcBef>
                <a:spcPct val="50000"/>
              </a:spcBef>
            </a:pPr>
            <a:r>
              <a:rPr lang="en-US" i="1" dirty="0"/>
              <a:t>Source/</a:t>
            </a:r>
            <a:r>
              <a:rPr lang="en-US" i="1" dirty="0" err="1"/>
              <a:t>Footnote:</a:t>
            </a:r>
            <a:r>
              <a:rPr lang="en-US" dirty="0" err="1"/>
              <a:t>Ovid</a:t>
            </a:r>
            <a:r>
              <a:rPr lang="en-US" dirty="0"/>
              <a:t> </a:t>
            </a:r>
            <a:r>
              <a:rPr lang="en-US" dirty="0" err="1"/>
              <a:t>ulpa</a:t>
            </a:r>
            <a:r>
              <a:rPr lang="en-US" dirty="0"/>
              <a:t> </a:t>
            </a:r>
            <a:r>
              <a:rPr lang="en-US" dirty="0" err="1"/>
              <a:t>perovident</a:t>
            </a:r>
            <a:r>
              <a:rPr lang="en-US" dirty="0"/>
              <a:t> </a:t>
            </a:r>
            <a:r>
              <a:rPr lang="en-US" dirty="0" err="1"/>
              <a:t>faciatiam</a:t>
            </a:r>
            <a:r>
              <a:rPr lang="en-US" dirty="0"/>
              <a:t> </a:t>
            </a:r>
            <a:r>
              <a:rPr lang="en-US" dirty="0" err="1"/>
              <a:t>cor</a:t>
            </a:r>
            <a:r>
              <a:rPr lang="en-US" dirty="0"/>
              <a:t> </a:t>
            </a:r>
            <a:r>
              <a:rPr lang="en-US" dirty="0" err="1"/>
              <a:t>soluptum</a:t>
            </a:r>
            <a:r>
              <a:rPr lang="en-US" dirty="0"/>
              <a:t> </a:t>
            </a:r>
            <a:r>
              <a:rPr lang="en-US" dirty="0" err="1"/>
              <a:t>comnim</a:t>
            </a:r>
            <a:r>
              <a:rPr lang="en-US" dirty="0"/>
              <a:t> </a:t>
            </a:r>
            <a:r>
              <a:rPr lang="en-US" dirty="0" err="1"/>
              <a:t>eiciet</a:t>
            </a:r>
            <a:r>
              <a:rPr lang="en-US" dirty="0"/>
              <a:t> </a:t>
            </a:r>
            <a:r>
              <a:rPr lang="en-US" dirty="0" err="1"/>
              <a:t>esequas</a:t>
            </a:r>
            <a:r>
              <a:rPr lang="en-US" dirty="0"/>
              <a:t> </a:t>
            </a:r>
            <a:r>
              <a:rPr lang="en-US" dirty="0" err="1"/>
              <a:t>pedi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028701" y="2240282"/>
            <a:ext cx="7086599" cy="403225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lvl="0"/>
            <a:r>
              <a:rPr lang="en-US" dirty="0" err="1"/>
              <a:t>Subhed</a:t>
            </a:r>
            <a:r>
              <a:rPr lang="en-US" dirty="0"/>
              <a:t> here on one to two lines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618205" y="3146854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028701" y="5811840"/>
            <a:ext cx="7086599" cy="274637"/>
          </a:xfrm>
        </p:spPr>
        <p:txBody>
          <a:bodyPr/>
          <a:lstStyle>
            <a:lvl1pPr marL="0" indent="0" algn="ctr">
              <a:buFont typeface="Arial" charset="0"/>
              <a:buNone/>
              <a:defRPr sz="825" b="1" i="0" baseline="0"/>
            </a:lvl1pPr>
            <a:lvl2pPr marL="342900" indent="0">
              <a:buFont typeface="Arial" charset="0"/>
              <a:buNone/>
              <a:defRPr/>
            </a:lvl2pPr>
            <a:lvl3pPr marL="685800" indent="0">
              <a:buFont typeface="Arial" charset="0"/>
              <a:buNone/>
              <a:defRPr/>
            </a:lvl3pPr>
            <a:lvl4pPr marL="1028700" indent="0">
              <a:buFont typeface="Arial" charset="0"/>
              <a:buNone/>
              <a:defRPr/>
            </a:lvl4pPr>
            <a:lvl5pPr marL="1371600" indent="0">
              <a:buFont typeface="Arial" charset="0"/>
              <a:buNone/>
              <a:defRPr/>
            </a:lvl5pPr>
          </a:lstStyle>
          <a:p>
            <a:pPr lvl="0"/>
            <a:r>
              <a:rPr lang="en-US" dirty="0"/>
              <a:t>X-axis label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7294880" y="5933440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1736758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" orient="horz" pos="3648">
          <p15:clr>
            <a:srgbClr val="FBAE40"/>
          </p15:clr>
        </p15:guide>
        <p15:guide id="5" pos="648">
          <p15:clr>
            <a:srgbClr val="FBAE40"/>
          </p15:clr>
        </p15:guide>
        <p15:guide id="6" pos="511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 Page without x axis 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028700" y="1417320"/>
            <a:ext cx="7086600" cy="685800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 dirty="0"/>
              <a:t>Blank Chart Page with Footnote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6186490"/>
            <a:ext cx="7086600" cy="198437"/>
          </a:xfrm>
        </p:spPr>
        <p:txBody>
          <a:bodyPr/>
          <a:lstStyle>
            <a:lvl1pPr marL="0" indent="0" algn="ctr">
              <a:buFontTx/>
              <a:buNone/>
              <a:defRPr sz="750"/>
            </a:lvl1pPr>
          </a:lstStyle>
          <a:p>
            <a:pPr>
              <a:spcBef>
                <a:spcPct val="50000"/>
              </a:spcBef>
            </a:pPr>
            <a:r>
              <a:rPr lang="en-US" i="1" dirty="0"/>
              <a:t>Source/</a:t>
            </a:r>
            <a:r>
              <a:rPr lang="en-US" i="1" dirty="0" err="1"/>
              <a:t>Footnote:</a:t>
            </a:r>
            <a:r>
              <a:rPr lang="en-US" dirty="0" err="1"/>
              <a:t>Ovid</a:t>
            </a:r>
            <a:r>
              <a:rPr lang="en-US" dirty="0"/>
              <a:t> </a:t>
            </a:r>
            <a:r>
              <a:rPr lang="en-US" dirty="0" err="1"/>
              <a:t>ulpa</a:t>
            </a:r>
            <a:r>
              <a:rPr lang="en-US" dirty="0"/>
              <a:t> </a:t>
            </a:r>
            <a:r>
              <a:rPr lang="en-US" dirty="0" err="1"/>
              <a:t>perovident</a:t>
            </a:r>
            <a:r>
              <a:rPr lang="en-US" dirty="0"/>
              <a:t> </a:t>
            </a:r>
            <a:r>
              <a:rPr lang="en-US" dirty="0" err="1"/>
              <a:t>faciatiam</a:t>
            </a:r>
            <a:r>
              <a:rPr lang="en-US" dirty="0"/>
              <a:t> </a:t>
            </a:r>
            <a:r>
              <a:rPr lang="en-US" dirty="0" err="1"/>
              <a:t>cor</a:t>
            </a:r>
            <a:r>
              <a:rPr lang="en-US" dirty="0"/>
              <a:t> </a:t>
            </a:r>
            <a:r>
              <a:rPr lang="en-US" dirty="0" err="1"/>
              <a:t>soluptum</a:t>
            </a:r>
            <a:r>
              <a:rPr lang="en-US" dirty="0"/>
              <a:t> </a:t>
            </a:r>
            <a:r>
              <a:rPr lang="en-US" dirty="0" err="1"/>
              <a:t>comnim</a:t>
            </a:r>
            <a:r>
              <a:rPr lang="en-US" dirty="0"/>
              <a:t> </a:t>
            </a:r>
            <a:r>
              <a:rPr lang="en-US" dirty="0" err="1"/>
              <a:t>eiciet</a:t>
            </a:r>
            <a:r>
              <a:rPr lang="en-US" dirty="0"/>
              <a:t> </a:t>
            </a:r>
            <a:r>
              <a:rPr lang="en-US" dirty="0" err="1"/>
              <a:t>esequas</a:t>
            </a:r>
            <a:r>
              <a:rPr lang="en-US" dirty="0"/>
              <a:t> </a:t>
            </a:r>
            <a:r>
              <a:rPr lang="en-US" dirty="0" err="1"/>
              <a:t>pedi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028701" y="2240282"/>
            <a:ext cx="7086599" cy="403225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lvl="0"/>
            <a:r>
              <a:rPr lang="en-US" dirty="0" err="1"/>
              <a:t>Subhed</a:t>
            </a:r>
            <a:r>
              <a:rPr lang="en-US" dirty="0"/>
              <a:t> here on one to two lines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618205" y="3146854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endParaRPr lang="en-US" sz="180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294880" y="5933440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780211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" orient="horz" pos="3648">
          <p15:clr>
            <a:srgbClr val="FBAE40"/>
          </p15:clr>
        </p15:guide>
        <p15:guide id="5" pos="648">
          <p15:clr>
            <a:srgbClr val="FBAE40"/>
          </p15:clr>
        </p15:guide>
        <p15:guide id="6" pos="511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181100" y="1417322"/>
            <a:ext cx="6781800" cy="3745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ctr">
              <a:lnSpc>
                <a:spcPts val="3450"/>
              </a:lnSpc>
              <a:defRPr sz="3000" baseline="0"/>
            </a:lvl1pPr>
          </a:lstStyle>
          <a:p>
            <a:r>
              <a:rPr lang="en-US" dirty="0"/>
              <a:t>“Master Slide for Quotes”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632057" y="1933996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endParaRPr lang="en-US" sz="180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181100" y="5289239"/>
            <a:ext cx="6781800" cy="403225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lvl="0"/>
            <a:r>
              <a:rPr lang="en-US"/>
              <a:t>Quote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16675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960">
          <p15:clr>
            <a:srgbClr val="FBAE40"/>
          </p15:clr>
        </p15:guide>
        <p15:guide id="2" orient="horz" pos="1584">
          <p15:clr>
            <a:srgbClr val="FBAE40"/>
          </p15:clr>
        </p15:guide>
        <p15:guide id="3" pos="57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14401" y="2514600"/>
            <a:ext cx="6772940" cy="6858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 sz="2250" baseline="0"/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872174996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57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2993957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14400" y="1417320"/>
            <a:ext cx="6781800" cy="6858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ctr">
              <a:lnSpc>
                <a:spcPts val="1950"/>
              </a:lnSpc>
              <a:defRPr sz="1800" baseline="0"/>
            </a:lvl1pPr>
          </a:lstStyle>
          <a:p>
            <a:r>
              <a:rPr lang="en-US" dirty="0"/>
              <a:t>Closer Slide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914400" y="2377440"/>
            <a:ext cx="6781800" cy="17068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ctr">
              <a:buNone/>
              <a:defRPr sz="1800" b="1" i="0" baseline="0">
                <a:latin typeface="Arial Black" charset="0"/>
                <a:ea typeface="Arial Black" charset="0"/>
                <a:cs typeface="Arial Black" charset="0"/>
              </a:defRPr>
            </a:lvl1pPr>
            <a:lvl2pPr marL="171450" indent="0">
              <a:buNone/>
              <a:defRPr sz="1800" b="1" i="0">
                <a:latin typeface="Arial Black" charset="0"/>
                <a:ea typeface="Arial Black" charset="0"/>
                <a:cs typeface="Arial Black" charset="0"/>
              </a:defRPr>
            </a:lvl2pPr>
            <a:lvl3pPr marL="342900" indent="0">
              <a:spcBef>
                <a:spcPts val="900"/>
              </a:spcBef>
              <a:buNone/>
              <a:defRPr sz="1800" b="1" i="0" baseline="0">
                <a:latin typeface="arial" charset="0"/>
              </a:defRPr>
            </a:lvl3pPr>
            <a:lvl5pPr marL="1371600" indent="0">
              <a:buNone/>
              <a:defRPr sz="1800" b="1" i="0"/>
            </a:lvl5pPr>
          </a:lstStyle>
          <a:p>
            <a:r>
              <a:rPr lang="en-US" dirty="0"/>
              <a:t>Thank you </a:t>
            </a:r>
            <a:r>
              <a:rPr lang="en-US"/>
              <a:t>text here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7407A0-FE7F-6345-9EF4-8F149D696B8B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845" y="4652982"/>
            <a:ext cx="10287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091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960">
          <p15:clr>
            <a:srgbClr val="FBAE40"/>
          </p15:clr>
        </p15:guide>
        <p15:guide id="2" orient="horz" pos="1584">
          <p15:clr>
            <a:srgbClr val="FBAE40"/>
          </p15:clr>
        </p15:guide>
        <p15:guide id="3" pos="57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,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14400" y="1417320"/>
            <a:ext cx="3484880" cy="6858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lnSpc>
                <a:spcPts val="2600"/>
              </a:lnSpc>
              <a:defRPr sz="2400" baseline="0"/>
            </a:lvl1pPr>
          </a:lstStyle>
          <a:p>
            <a:r>
              <a:rPr lang="en-US" dirty="0"/>
              <a:t>1 column + picture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914400" y="2331720"/>
            <a:ext cx="3484880" cy="3539430"/>
          </a:xfrm>
          <a:prstGeom prst="rect">
            <a:avLst/>
          </a:prstGeom>
        </p:spPr>
        <p:txBody>
          <a:bodyPr vert="horz" wrap="square" lIns="0" tIns="0" rIns="0" bIns="0" numCol="1" rtlCol="0">
            <a:noAutofit/>
          </a:bodyPr>
          <a:lstStyle>
            <a:lvl1pPr>
              <a:defRPr sz="2000" b="1" i="0" baseline="0"/>
            </a:lvl1pPr>
            <a:lvl2pPr marL="457200" indent="-228600">
              <a:spcBef>
                <a:spcPts val="600"/>
              </a:spcBef>
              <a:defRPr sz="2000"/>
            </a:lvl2pPr>
            <a:lvl3pPr marL="685800">
              <a:spcBef>
                <a:spcPts val="600"/>
              </a:spcBef>
              <a:defRPr baseline="0">
                <a:latin typeface="arial" charset="0"/>
              </a:defRPr>
            </a:lvl3pPr>
            <a:lvl5pPr>
              <a:defRPr sz="2000"/>
            </a:lvl5pPr>
          </a:lstStyle>
          <a:p>
            <a:r>
              <a:rPr lang="en-US" dirty="0"/>
              <a:t>Bulleted slides should…</a:t>
            </a:r>
          </a:p>
          <a:p>
            <a:pPr lvl="1"/>
            <a:r>
              <a:rPr lang="en-US" dirty="0"/>
              <a:t>only include one level of sub-bullets</a:t>
            </a:r>
          </a:p>
          <a:p>
            <a:pPr lvl="1"/>
            <a:r>
              <a:rPr lang="en-US" dirty="0"/>
              <a:t>contain at most about 50 words, including the title (if you have a lot more, consider a second slide)</a:t>
            </a:r>
          </a:p>
          <a:p>
            <a:pPr lvl="2"/>
            <a:r>
              <a:rPr lang="en-US" dirty="0"/>
              <a:t>Level 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6186488"/>
            <a:ext cx="5602288" cy="198437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pPr>
              <a:spcBef>
                <a:spcPct val="50000"/>
              </a:spcBef>
            </a:pPr>
            <a:r>
              <a:rPr lang="en-US" i="1" dirty="0"/>
              <a:t>Source/</a:t>
            </a:r>
            <a:r>
              <a:rPr lang="en-US" i="1" dirty="0" err="1"/>
              <a:t>Footnote:</a:t>
            </a:r>
            <a:r>
              <a:rPr lang="en-US" dirty="0" err="1"/>
              <a:t>Ovid</a:t>
            </a:r>
            <a:r>
              <a:rPr lang="en-US" dirty="0"/>
              <a:t> </a:t>
            </a:r>
            <a:r>
              <a:rPr lang="en-US" dirty="0" err="1"/>
              <a:t>ulpa</a:t>
            </a:r>
            <a:r>
              <a:rPr lang="en-US" dirty="0"/>
              <a:t> </a:t>
            </a:r>
            <a:r>
              <a:rPr lang="en-US" dirty="0" err="1"/>
              <a:t>perovident</a:t>
            </a:r>
            <a:r>
              <a:rPr lang="en-US" dirty="0"/>
              <a:t> </a:t>
            </a:r>
            <a:r>
              <a:rPr lang="en-US" dirty="0" err="1"/>
              <a:t>faciatiam</a:t>
            </a:r>
            <a:r>
              <a:rPr lang="en-US" dirty="0"/>
              <a:t> </a:t>
            </a:r>
            <a:r>
              <a:rPr lang="en-US" dirty="0" err="1"/>
              <a:t>cor</a:t>
            </a:r>
            <a:r>
              <a:rPr lang="en-US" dirty="0"/>
              <a:t> </a:t>
            </a:r>
            <a:r>
              <a:rPr lang="en-US" dirty="0" err="1"/>
              <a:t>soluptum</a:t>
            </a:r>
            <a:r>
              <a:rPr lang="en-US" dirty="0"/>
              <a:t> </a:t>
            </a:r>
            <a:r>
              <a:rPr lang="en-US" dirty="0" err="1"/>
              <a:t>comnim</a:t>
            </a:r>
            <a:r>
              <a:rPr lang="en-US" dirty="0"/>
              <a:t> </a:t>
            </a:r>
            <a:r>
              <a:rPr lang="en-US" dirty="0" err="1"/>
              <a:t>eiciet</a:t>
            </a:r>
            <a:r>
              <a:rPr lang="en-US" dirty="0"/>
              <a:t> </a:t>
            </a:r>
            <a:r>
              <a:rPr lang="en-US" dirty="0" err="1"/>
              <a:t>esequas</a:t>
            </a:r>
            <a:r>
              <a:rPr lang="en-US" dirty="0"/>
              <a:t> </a:t>
            </a:r>
            <a:r>
              <a:rPr lang="en-US" dirty="0" err="1"/>
              <a:t>pedi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724400" y="1417320"/>
            <a:ext cx="2951480" cy="453072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237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76" userDrawn="1">
          <p15:clr>
            <a:srgbClr val="FBAE40"/>
          </p15:clr>
        </p15:guide>
        <p15:guide id="2" pos="2976" userDrawn="1">
          <p15:clr>
            <a:srgbClr val="FBAE40"/>
          </p15:clr>
        </p15:guide>
        <p15:guide id="3" orient="horz" pos="960" userDrawn="1">
          <p15:clr>
            <a:srgbClr val="FBAE40"/>
          </p15:clr>
        </p15:guide>
        <p15:guide id="4" orient="horz" pos="158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Page with x-axis 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028700" y="1417320"/>
            <a:ext cx="7086600" cy="685800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 dirty="0"/>
              <a:t>Blank Chart Page with Footnote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6186488"/>
            <a:ext cx="7086600" cy="198437"/>
          </a:xfrm>
        </p:spPr>
        <p:txBody>
          <a:bodyPr/>
          <a:lstStyle>
            <a:lvl1pPr marL="0" indent="0" algn="ctr">
              <a:buFontTx/>
              <a:buNone/>
              <a:defRPr sz="1000"/>
            </a:lvl1pPr>
          </a:lstStyle>
          <a:p>
            <a:pPr>
              <a:spcBef>
                <a:spcPct val="50000"/>
              </a:spcBef>
            </a:pPr>
            <a:r>
              <a:rPr lang="en-US" i="1" dirty="0"/>
              <a:t>Source/</a:t>
            </a:r>
            <a:r>
              <a:rPr lang="en-US" i="1" dirty="0" err="1"/>
              <a:t>Footnote:</a:t>
            </a:r>
            <a:r>
              <a:rPr lang="en-US" dirty="0" err="1"/>
              <a:t>Ovid</a:t>
            </a:r>
            <a:r>
              <a:rPr lang="en-US" dirty="0"/>
              <a:t> </a:t>
            </a:r>
            <a:r>
              <a:rPr lang="en-US" dirty="0" err="1"/>
              <a:t>ulpa</a:t>
            </a:r>
            <a:r>
              <a:rPr lang="en-US" dirty="0"/>
              <a:t> </a:t>
            </a:r>
            <a:r>
              <a:rPr lang="en-US" dirty="0" err="1"/>
              <a:t>perovident</a:t>
            </a:r>
            <a:r>
              <a:rPr lang="en-US" dirty="0"/>
              <a:t> </a:t>
            </a:r>
            <a:r>
              <a:rPr lang="en-US" dirty="0" err="1"/>
              <a:t>faciatiam</a:t>
            </a:r>
            <a:r>
              <a:rPr lang="en-US" dirty="0"/>
              <a:t> </a:t>
            </a:r>
            <a:r>
              <a:rPr lang="en-US" dirty="0" err="1"/>
              <a:t>cor</a:t>
            </a:r>
            <a:r>
              <a:rPr lang="en-US" dirty="0"/>
              <a:t> </a:t>
            </a:r>
            <a:r>
              <a:rPr lang="en-US" dirty="0" err="1"/>
              <a:t>soluptum</a:t>
            </a:r>
            <a:r>
              <a:rPr lang="en-US" dirty="0"/>
              <a:t> </a:t>
            </a:r>
            <a:r>
              <a:rPr lang="en-US" dirty="0" err="1"/>
              <a:t>comnim</a:t>
            </a:r>
            <a:r>
              <a:rPr lang="en-US" dirty="0"/>
              <a:t> </a:t>
            </a:r>
            <a:r>
              <a:rPr lang="en-US" dirty="0" err="1"/>
              <a:t>eiciet</a:t>
            </a:r>
            <a:r>
              <a:rPr lang="en-US" dirty="0"/>
              <a:t> </a:t>
            </a:r>
            <a:r>
              <a:rPr lang="en-US" dirty="0" err="1"/>
              <a:t>esequas</a:t>
            </a:r>
            <a:r>
              <a:rPr lang="en-US" dirty="0"/>
              <a:t> </a:t>
            </a:r>
            <a:r>
              <a:rPr lang="en-US" dirty="0" err="1"/>
              <a:t>pedi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2240280"/>
            <a:ext cx="7086599" cy="403225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lvl="0"/>
            <a:r>
              <a:rPr lang="en-US" dirty="0" err="1"/>
              <a:t>Subhed</a:t>
            </a:r>
            <a:r>
              <a:rPr lang="en-US" dirty="0"/>
              <a:t> here on one to two lines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618205" y="3146854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028700" y="5811838"/>
            <a:ext cx="7086599" cy="274637"/>
          </a:xfrm>
        </p:spPr>
        <p:txBody>
          <a:bodyPr/>
          <a:lstStyle>
            <a:lvl1pPr marL="0" indent="0" algn="ctr">
              <a:buFont typeface="Arial" charset="0"/>
              <a:buNone/>
              <a:defRPr sz="1100" b="1" i="0" baseline="0"/>
            </a:lvl1pPr>
            <a:lvl2pPr marL="457200" indent="0">
              <a:buFont typeface="Arial" charset="0"/>
              <a:buNone/>
              <a:defRPr/>
            </a:lvl2pPr>
            <a:lvl3pPr marL="914400" indent="0">
              <a:buFont typeface="Arial" charset="0"/>
              <a:buNone/>
              <a:defRPr/>
            </a:lvl3pPr>
            <a:lvl4pPr marL="1371600" indent="0">
              <a:buFont typeface="Arial" charset="0"/>
              <a:buNone/>
              <a:defRPr/>
            </a:lvl4pPr>
            <a:lvl5pPr marL="1828800" indent="0">
              <a:buFont typeface="Arial" charset="0"/>
              <a:buNone/>
              <a:defRPr/>
            </a:lvl5pPr>
          </a:lstStyle>
          <a:p>
            <a:pPr lvl="0"/>
            <a:r>
              <a:rPr lang="en-US" dirty="0"/>
              <a:t>X-axis label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7294880" y="5933440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475587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" orient="horz" pos="3648">
          <p15:clr>
            <a:srgbClr val="FBAE40"/>
          </p15:clr>
        </p15:guide>
        <p15:guide id="5" pos="648" userDrawn="1">
          <p15:clr>
            <a:srgbClr val="FBAE40"/>
          </p15:clr>
        </p15:guide>
        <p15:guide id="6" pos="511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 Page without x axis 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028700" y="1417320"/>
            <a:ext cx="7086600" cy="685800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 dirty="0"/>
              <a:t>Blank Chart Page with Footnote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6186488"/>
            <a:ext cx="7086600" cy="198437"/>
          </a:xfrm>
        </p:spPr>
        <p:txBody>
          <a:bodyPr/>
          <a:lstStyle>
            <a:lvl1pPr marL="0" indent="0" algn="ctr">
              <a:buFontTx/>
              <a:buNone/>
              <a:defRPr sz="1000"/>
            </a:lvl1pPr>
          </a:lstStyle>
          <a:p>
            <a:pPr>
              <a:spcBef>
                <a:spcPct val="50000"/>
              </a:spcBef>
            </a:pPr>
            <a:r>
              <a:rPr lang="en-US" i="1" dirty="0"/>
              <a:t>Source/</a:t>
            </a:r>
            <a:r>
              <a:rPr lang="en-US" i="1" dirty="0" err="1"/>
              <a:t>Footnote:</a:t>
            </a:r>
            <a:r>
              <a:rPr lang="en-US" dirty="0" err="1"/>
              <a:t>Ovid</a:t>
            </a:r>
            <a:r>
              <a:rPr lang="en-US" dirty="0"/>
              <a:t> </a:t>
            </a:r>
            <a:r>
              <a:rPr lang="en-US" dirty="0" err="1"/>
              <a:t>ulpa</a:t>
            </a:r>
            <a:r>
              <a:rPr lang="en-US" dirty="0"/>
              <a:t> </a:t>
            </a:r>
            <a:r>
              <a:rPr lang="en-US" dirty="0" err="1"/>
              <a:t>perovident</a:t>
            </a:r>
            <a:r>
              <a:rPr lang="en-US" dirty="0"/>
              <a:t> </a:t>
            </a:r>
            <a:r>
              <a:rPr lang="en-US" dirty="0" err="1"/>
              <a:t>faciatiam</a:t>
            </a:r>
            <a:r>
              <a:rPr lang="en-US" dirty="0"/>
              <a:t> </a:t>
            </a:r>
            <a:r>
              <a:rPr lang="en-US" dirty="0" err="1"/>
              <a:t>cor</a:t>
            </a:r>
            <a:r>
              <a:rPr lang="en-US" dirty="0"/>
              <a:t> </a:t>
            </a:r>
            <a:r>
              <a:rPr lang="en-US" dirty="0" err="1"/>
              <a:t>soluptum</a:t>
            </a:r>
            <a:r>
              <a:rPr lang="en-US" dirty="0"/>
              <a:t> </a:t>
            </a:r>
            <a:r>
              <a:rPr lang="en-US" dirty="0" err="1"/>
              <a:t>comnim</a:t>
            </a:r>
            <a:r>
              <a:rPr lang="en-US" dirty="0"/>
              <a:t> </a:t>
            </a:r>
            <a:r>
              <a:rPr lang="en-US" dirty="0" err="1"/>
              <a:t>eiciet</a:t>
            </a:r>
            <a:r>
              <a:rPr lang="en-US" dirty="0"/>
              <a:t> </a:t>
            </a:r>
            <a:r>
              <a:rPr lang="en-US" dirty="0" err="1"/>
              <a:t>esequas</a:t>
            </a:r>
            <a:r>
              <a:rPr lang="en-US" dirty="0"/>
              <a:t> </a:t>
            </a:r>
            <a:r>
              <a:rPr lang="en-US" dirty="0" err="1"/>
              <a:t>pedi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2240280"/>
            <a:ext cx="7086599" cy="403225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lvl="0"/>
            <a:r>
              <a:rPr lang="en-US" dirty="0" err="1"/>
              <a:t>Subhed</a:t>
            </a:r>
            <a:r>
              <a:rPr lang="en-US" dirty="0"/>
              <a:t> here on one to two lines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618205" y="3146854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endParaRPr lang="en-US" sz="240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294880" y="5933440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24312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" orient="horz" pos="3648">
          <p15:clr>
            <a:srgbClr val="FBAE40"/>
          </p15:clr>
        </p15:guide>
        <p15:guide id="5" pos="648">
          <p15:clr>
            <a:srgbClr val="FBAE40"/>
          </p15:clr>
        </p15:guide>
        <p15:guide id="6" pos="511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181100" y="1417320"/>
            <a:ext cx="6781800" cy="3745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ctr">
              <a:lnSpc>
                <a:spcPts val="4600"/>
              </a:lnSpc>
              <a:defRPr sz="4000" baseline="0"/>
            </a:lvl1pPr>
          </a:lstStyle>
          <a:p>
            <a:r>
              <a:rPr lang="en-US" dirty="0"/>
              <a:t>“Master Slide for Quotes”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632057" y="1933996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endParaRPr lang="en-US" sz="240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181100" y="5289237"/>
            <a:ext cx="6781800" cy="403225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lvl="0"/>
            <a:r>
              <a:rPr lang="en-US"/>
              <a:t>Quote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5368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960">
          <p15:clr>
            <a:srgbClr val="FBAE40"/>
          </p15:clr>
        </p15:guide>
        <p15:guide id="2" orient="horz" pos="1584">
          <p15:clr>
            <a:srgbClr val="FBAE40"/>
          </p15:clr>
        </p15:guide>
        <p15:guide id="3" pos="57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14400" y="2514600"/>
            <a:ext cx="6772940" cy="6858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 sz="3000" baseline="0"/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22177069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57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767447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14400" y="1417320"/>
            <a:ext cx="6781800" cy="6858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ctr">
              <a:lnSpc>
                <a:spcPts val="2600"/>
              </a:lnSpc>
              <a:defRPr sz="2400" baseline="0"/>
            </a:lvl1pPr>
          </a:lstStyle>
          <a:p>
            <a:r>
              <a:rPr lang="en-US" dirty="0"/>
              <a:t>Closer Slide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914400" y="2377440"/>
            <a:ext cx="6781800" cy="17068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ctr">
              <a:buNone/>
              <a:defRPr sz="2400" b="1" i="0" baseline="0">
                <a:latin typeface="Arial Black" charset="0"/>
                <a:ea typeface="Arial Black" charset="0"/>
                <a:cs typeface="Arial Black" charset="0"/>
              </a:defRPr>
            </a:lvl1pPr>
            <a:lvl2pPr marL="228600" indent="0">
              <a:buNone/>
              <a:defRPr sz="2400" b="1" i="0">
                <a:latin typeface="Arial Black" charset="0"/>
                <a:ea typeface="Arial Black" charset="0"/>
                <a:cs typeface="Arial Black" charset="0"/>
              </a:defRPr>
            </a:lvl2pPr>
            <a:lvl3pPr marL="457200" indent="0">
              <a:spcBef>
                <a:spcPts val="1200"/>
              </a:spcBef>
              <a:buNone/>
              <a:defRPr sz="2400" b="1" i="0" baseline="0">
                <a:latin typeface="arial" charset="0"/>
              </a:defRPr>
            </a:lvl3pPr>
            <a:lvl5pPr marL="1828800" indent="0">
              <a:buNone/>
              <a:defRPr sz="2400" b="1" i="0"/>
            </a:lvl5pPr>
          </a:lstStyle>
          <a:p>
            <a:r>
              <a:rPr lang="en-US" dirty="0"/>
              <a:t>Thank you </a:t>
            </a:r>
            <a:r>
              <a:rPr lang="en-US"/>
              <a:t>text here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511" y="4585402"/>
            <a:ext cx="1301578" cy="142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4896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960">
          <p15:clr>
            <a:srgbClr val="FBAE40"/>
          </p15:clr>
        </p15:guide>
        <p15:guide id="2" orient="horz" pos="1584">
          <p15:clr>
            <a:srgbClr val="FBAE40"/>
          </p15:clr>
        </p15:guide>
        <p15:guide id="3" pos="57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914400" y="1417320"/>
            <a:ext cx="6772940" cy="6858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US" dirty="0"/>
              <a:t>Typical bullet slide, one line header 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914400" y="2409219"/>
            <a:ext cx="6772939" cy="343579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en-US" dirty="0"/>
              <a:t>Bulleted slides should…</a:t>
            </a:r>
          </a:p>
          <a:p>
            <a:pPr lvl="1"/>
            <a:r>
              <a:rPr lang="en-US" dirty="0"/>
              <a:t>only include one level of sub-bullets</a:t>
            </a:r>
          </a:p>
          <a:p>
            <a:pPr lvl="1"/>
            <a:r>
              <a:rPr lang="en-US" dirty="0"/>
              <a:t>contain at most about 50 words, including the title </a:t>
            </a:r>
            <a:br>
              <a:rPr lang="en-US" dirty="0"/>
            </a:br>
            <a:r>
              <a:rPr lang="en-US" dirty="0"/>
              <a:t>(if you have a lot more, consider a second slide)</a:t>
            </a:r>
          </a:p>
          <a:p>
            <a:r>
              <a:rPr lang="en-US" dirty="0"/>
              <a:t>If you stick to that limit, you’ll fit (this slide </a:t>
            </a:r>
            <a:br>
              <a:rPr lang="en-US" dirty="0"/>
            </a:br>
            <a:r>
              <a:rPr lang="en-US" dirty="0"/>
              <a:t>has 49 words)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6324" y="6612576"/>
            <a:ext cx="168089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hangingPunct="0"/>
            <a:r>
              <a:rPr lang="en-US" sz="900" baseline="0" dirty="0">
                <a:solidFill>
                  <a:schemeClr val="tx1"/>
                </a:solidFill>
                <a:latin typeface="arial" charset="0"/>
              </a:rPr>
              <a:t>© Guttmacher Institute 2020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8621888" y="6566410"/>
            <a:ext cx="4148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19215F1-D0DF-8D43-BE16-DFCE84540A0C}" type="slidenum">
              <a:rPr lang="en-US" sz="900" baseline="0" smtClean="0">
                <a:solidFill>
                  <a:schemeClr val="tx1"/>
                </a:solidFill>
                <a:latin typeface="arial" charset="0"/>
              </a:rPr>
              <a:pPr algn="r"/>
              <a:t>‹#›</a:t>
            </a:fld>
            <a:endParaRPr lang="en-US" sz="900" baseline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7678189" y="6566410"/>
            <a:ext cx="6931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en-US" sz="900" baseline="0" dirty="0" smtClean="0">
                <a:solidFill>
                  <a:schemeClr val="tx1"/>
                </a:solidFill>
                <a:latin typeface="arial" charset="0"/>
              </a:rPr>
              <a:t>08/06/20</a:t>
            </a:r>
            <a:endParaRPr lang="en-US" sz="900" baseline="0" dirty="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505731"/>
            <a:ext cx="914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914400" y="6177285"/>
            <a:ext cx="6781800" cy="15582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9144000" cy="707065"/>
          </a:xfrm>
          <a:prstGeom prst="rect">
            <a:avLst/>
          </a:prstGeom>
          <a:solidFill>
            <a:srgbClr val="1570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547576"/>
            <a:ext cx="9144000" cy="159489"/>
          </a:xfrm>
          <a:prstGeom prst="rect">
            <a:avLst/>
          </a:prstGeom>
          <a:solidFill>
            <a:srgbClr val="43B7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918" y="1"/>
            <a:ext cx="710900" cy="77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53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6" r:id="rId2"/>
    <p:sldLayoutId id="2147483677" r:id="rId3"/>
    <p:sldLayoutId id="2147483672" r:id="rId4"/>
    <p:sldLayoutId id="2147483683" r:id="rId5"/>
    <p:sldLayoutId id="2147483678" r:id="rId6"/>
    <p:sldLayoutId id="2147483667" r:id="rId7"/>
    <p:sldLayoutId id="2147483673" r:id="rId8"/>
    <p:sldLayoutId id="2147483681" r:id="rId9"/>
    <p:sldLayoutId id="2147483682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400" b="1" i="0" kern="1200" spc="0" baseline="0">
          <a:solidFill>
            <a:schemeClr val="tx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228600" indent="-228600" algn="l" defTabSz="457200" rtl="0" eaLnBrk="1" latinLnBrk="0" hangingPunct="1">
        <a:spcBef>
          <a:spcPts val="2400"/>
        </a:spcBef>
        <a:buClr>
          <a:schemeClr val="accent5"/>
        </a:buClr>
        <a:buFont typeface="Wingdings" charset="2"/>
        <a:buChar char="§"/>
        <a:defRPr sz="20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1" latinLnBrk="0" hangingPunct="1">
        <a:spcBef>
          <a:spcPts val="1200"/>
        </a:spcBef>
        <a:buFont typeface="Arial"/>
        <a:buChar char="–"/>
        <a:defRPr sz="20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Tahom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Tahom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200"/>
        </a:spcBef>
        <a:buFont typeface="Arial"/>
        <a:buChar char="»"/>
        <a:defRPr sz="1800" kern="1200" baseline="0">
          <a:solidFill>
            <a:schemeClr val="tx1"/>
          </a:solidFill>
          <a:latin typeface="Tahom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rot="10800000">
            <a:off x="0" y="6525392"/>
            <a:ext cx="9144000" cy="337279"/>
          </a:xfrm>
          <a:prstGeom prst="rect">
            <a:avLst/>
          </a:prstGeom>
          <a:solidFill>
            <a:srgbClr val="43B7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 rot="10800000">
            <a:off x="0" y="6529273"/>
            <a:ext cx="9144000" cy="244413"/>
          </a:xfrm>
          <a:prstGeom prst="rect">
            <a:avLst/>
          </a:prstGeom>
          <a:solidFill>
            <a:srgbClr val="1570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3" name="Text Placeholder 5"/>
          <p:cNvSpPr txBox="1">
            <a:spLocks/>
          </p:cNvSpPr>
          <p:nvPr userDrawn="1"/>
        </p:nvSpPr>
        <p:spPr>
          <a:xfrm>
            <a:off x="3586956" y="6549149"/>
            <a:ext cx="1970088" cy="162560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ts val="2400"/>
              </a:spcBef>
              <a:buClr>
                <a:schemeClr val="accent5"/>
              </a:buClr>
              <a:buFontTx/>
              <a:buNone/>
              <a:defRPr sz="110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defTabSz="457200" rtl="0" eaLnBrk="1" latinLnBrk="0" hangingPunct="1">
              <a:spcBef>
                <a:spcPts val="1200"/>
              </a:spcBef>
              <a:buFont typeface="Arial"/>
              <a:buChar char="–"/>
              <a:defRPr sz="200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200"/>
              </a:spcBef>
              <a:buFont typeface="Arial"/>
              <a:buChar char="»"/>
              <a:defRPr sz="1800" kern="1200" baseline="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cap="all" baseline="0" dirty="0"/>
              <a:t>© Guttmacher Institute 2020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337279"/>
          </a:xfrm>
          <a:prstGeom prst="rect">
            <a:avLst/>
          </a:prstGeom>
          <a:solidFill>
            <a:srgbClr val="43B7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3881"/>
            <a:ext cx="9144000" cy="244413"/>
          </a:xfrm>
          <a:prstGeom prst="rect">
            <a:avLst/>
          </a:prstGeom>
          <a:solidFill>
            <a:srgbClr val="1570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211" y="4668906"/>
            <a:ext cx="1301578" cy="142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84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3600" b="1" i="0" kern="1200" spc="0" baseline="0">
          <a:solidFill>
            <a:schemeClr val="tx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ctr" defTabSz="457200" rtl="0" eaLnBrk="1" latinLnBrk="0" hangingPunct="1">
        <a:spcBef>
          <a:spcPts val="2400"/>
        </a:spcBef>
        <a:buClr>
          <a:schemeClr val="accent5"/>
        </a:buClr>
        <a:buFontTx/>
        <a:buNone/>
        <a:defRPr sz="24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1" latinLnBrk="0" hangingPunct="1">
        <a:spcBef>
          <a:spcPts val="1200"/>
        </a:spcBef>
        <a:buFont typeface="Arial"/>
        <a:buChar char="–"/>
        <a:defRPr sz="20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Tahom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Tahom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200"/>
        </a:spcBef>
        <a:buFont typeface="Arial"/>
        <a:buChar char="»"/>
        <a:defRPr sz="1800" kern="1200" baseline="0">
          <a:solidFill>
            <a:schemeClr val="tx1"/>
          </a:solidFill>
          <a:latin typeface="Tahom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2880" userDrawn="1">
          <p15:clr>
            <a:srgbClr val="F26B43"/>
          </p15:clr>
        </p15:guide>
        <p15:guide id="4" pos="576" userDrawn="1">
          <p15:clr>
            <a:srgbClr val="F26B43"/>
          </p15:clr>
        </p15:guide>
        <p15:guide id="5" orient="horz" pos="1944" userDrawn="1">
          <p15:clr>
            <a:srgbClr val="F26B43"/>
          </p15:clr>
        </p15:guide>
        <p15:guide id="6" pos="51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rot="10800000">
            <a:off x="0" y="6525392"/>
            <a:ext cx="9144000" cy="337279"/>
          </a:xfrm>
          <a:prstGeom prst="rect">
            <a:avLst/>
          </a:prstGeom>
          <a:solidFill>
            <a:srgbClr val="43B7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 rot="10800000">
            <a:off x="0" y="6529273"/>
            <a:ext cx="9144000" cy="244413"/>
          </a:xfrm>
          <a:prstGeom prst="rect">
            <a:avLst/>
          </a:prstGeom>
          <a:solidFill>
            <a:srgbClr val="1570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2" name="Text Placeholder 5"/>
          <p:cNvSpPr txBox="1">
            <a:spLocks/>
          </p:cNvSpPr>
          <p:nvPr userDrawn="1"/>
        </p:nvSpPr>
        <p:spPr>
          <a:xfrm>
            <a:off x="3586956" y="6549149"/>
            <a:ext cx="1970088" cy="162560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ts val="2400"/>
              </a:spcBef>
              <a:buClr>
                <a:schemeClr val="accent5"/>
              </a:buClr>
              <a:buFontTx/>
              <a:buNone/>
              <a:defRPr sz="110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defTabSz="457200" rtl="0" eaLnBrk="1" latinLnBrk="0" hangingPunct="1">
              <a:spcBef>
                <a:spcPts val="1200"/>
              </a:spcBef>
              <a:buFont typeface="Arial"/>
              <a:buChar char="–"/>
              <a:defRPr sz="200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200"/>
              </a:spcBef>
              <a:buFont typeface="Arial"/>
              <a:buChar char="»"/>
              <a:defRPr sz="1800" kern="1200" baseline="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cap="all" baseline="0" dirty="0"/>
              <a:t>© Guttmacher Institute 2020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337279"/>
          </a:xfrm>
          <a:prstGeom prst="rect">
            <a:avLst/>
          </a:prstGeom>
          <a:solidFill>
            <a:srgbClr val="43B7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3881"/>
            <a:ext cx="9144000" cy="244413"/>
          </a:xfrm>
          <a:prstGeom prst="rect">
            <a:avLst/>
          </a:prstGeom>
          <a:solidFill>
            <a:srgbClr val="1570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96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3600" b="1" i="0" kern="1200" spc="0" baseline="0">
          <a:solidFill>
            <a:schemeClr val="tx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ctr" defTabSz="457200" rtl="0" eaLnBrk="1" latinLnBrk="0" hangingPunct="1">
        <a:spcBef>
          <a:spcPts val="2400"/>
        </a:spcBef>
        <a:buClr>
          <a:schemeClr val="accent5"/>
        </a:buClr>
        <a:buFontTx/>
        <a:buNone/>
        <a:defRPr sz="24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1" latinLnBrk="0" hangingPunct="1">
        <a:spcBef>
          <a:spcPts val="1200"/>
        </a:spcBef>
        <a:buFont typeface="Arial"/>
        <a:buChar char="–"/>
        <a:defRPr sz="20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Tahom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Tahom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200"/>
        </a:spcBef>
        <a:buFont typeface="Arial"/>
        <a:buChar char="»"/>
        <a:defRPr sz="1800" kern="1200" baseline="0">
          <a:solidFill>
            <a:schemeClr val="tx1"/>
          </a:solidFill>
          <a:latin typeface="Tahom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2880">
          <p15:clr>
            <a:srgbClr val="F26B43"/>
          </p15:clr>
        </p15:guide>
        <p15:guide id="4" pos="576">
          <p15:clr>
            <a:srgbClr val="F26B43"/>
          </p15:clr>
        </p15:guide>
        <p15:guide id="5" orient="horz" pos="1944">
          <p15:clr>
            <a:srgbClr val="F26B43"/>
          </p15:clr>
        </p15:guide>
        <p15:guide id="6" pos="518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914401" y="1417320"/>
            <a:ext cx="6772940" cy="6858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US" dirty="0"/>
              <a:t>Typical bullet slide, one line header 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914401" y="2409219"/>
            <a:ext cx="6772939" cy="343579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en-US" dirty="0"/>
              <a:t>Bulleted slides should…</a:t>
            </a:r>
          </a:p>
          <a:p>
            <a:pPr lvl="1"/>
            <a:r>
              <a:rPr lang="en-US" dirty="0"/>
              <a:t>only include one level of sub-bullets</a:t>
            </a:r>
          </a:p>
          <a:p>
            <a:pPr lvl="1"/>
            <a:r>
              <a:rPr lang="en-US" dirty="0"/>
              <a:t>contain at most about 50 words, including the title </a:t>
            </a:r>
            <a:br>
              <a:rPr lang="en-US" dirty="0"/>
            </a:br>
            <a:r>
              <a:rPr lang="en-US" dirty="0"/>
              <a:t>(if you have a lot more, consider a second slide)</a:t>
            </a:r>
          </a:p>
          <a:p>
            <a:r>
              <a:rPr lang="en-US" dirty="0"/>
              <a:t>If you stick to that limit, you’ll fit (this slide </a:t>
            </a:r>
            <a:br>
              <a:rPr lang="en-US" dirty="0"/>
            </a:br>
            <a:r>
              <a:rPr lang="en-US" dirty="0"/>
              <a:t>has 49 words)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6324" y="6612578"/>
            <a:ext cx="1680890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hangingPunct="0"/>
            <a:r>
              <a:rPr lang="en-US" sz="675" baseline="0" dirty="0">
                <a:solidFill>
                  <a:schemeClr val="tx1"/>
                </a:solidFill>
                <a:latin typeface="arial" charset="0"/>
              </a:rPr>
              <a:t>© Guttmacher Institute 2020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8621888" y="6566410"/>
            <a:ext cx="414867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19215F1-D0DF-8D43-BE16-DFCE84540A0C}" type="slidenum">
              <a:rPr lang="en-US" sz="675" baseline="0" smtClean="0">
                <a:solidFill>
                  <a:schemeClr val="tx1"/>
                </a:solidFill>
                <a:latin typeface="arial" charset="0"/>
              </a:rPr>
              <a:pPr algn="r"/>
              <a:t>‹#›</a:t>
            </a:fld>
            <a:endParaRPr lang="en-US" sz="675" baseline="0" dirty="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505731"/>
            <a:ext cx="914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914400" y="6177287"/>
            <a:ext cx="6781800" cy="15582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525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2"/>
            <a:ext cx="9144000" cy="707065"/>
          </a:xfrm>
          <a:prstGeom prst="rect">
            <a:avLst/>
          </a:prstGeom>
          <a:solidFill>
            <a:srgbClr val="1570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547578"/>
            <a:ext cx="9144000" cy="159489"/>
          </a:xfrm>
          <a:prstGeom prst="rect">
            <a:avLst/>
          </a:prstGeom>
          <a:solidFill>
            <a:srgbClr val="43B7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033372B-A40C-404A-B9C7-F48F409AA93E}"/>
              </a:ext>
            </a:extLst>
          </p:cNvPr>
          <p:cNvPicPr>
            <a:picLocks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75" y="2"/>
            <a:ext cx="584313" cy="77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890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342900" rtl="0" eaLnBrk="1" latinLnBrk="0" hangingPunct="1">
        <a:spcBef>
          <a:spcPct val="0"/>
        </a:spcBef>
        <a:buNone/>
        <a:defRPr sz="1800" b="1" i="0" kern="1200" spc="0" baseline="0">
          <a:solidFill>
            <a:schemeClr val="tx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171450" indent="-171450" algn="l" defTabSz="342900" rtl="0" eaLnBrk="1" latinLnBrk="0" hangingPunct="1">
        <a:spcBef>
          <a:spcPts val="1800"/>
        </a:spcBef>
        <a:buClr>
          <a:schemeClr val="accent5"/>
        </a:buClr>
        <a:buFont typeface="Wingdings" charset="2"/>
        <a:buChar char="§"/>
        <a:defRPr sz="15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57213" indent="-214313" algn="l" defTabSz="342900" rtl="0" eaLnBrk="1" latinLnBrk="0" hangingPunct="1">
        <a:spcBef>
          <a:spcPts val="900"/>
        </a:spcBef>
        <a:buFont typeface="Arial"/>
        <a:buChar char="–"/>
        <a:defRPr sz="15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Tahoma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350" kern="1200">
          <a:solidFill>
            <a:schemeClr val="tx1"/>
          </a:solidFill>
          <a:latin typeface="Tahoma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900"/>
        </a:spcBef>
        <a:buFont typeface="Arial"/>
        <a:buChar char="»"/>
        <a:defRPr sz="1350" kern="1200" baseline="0">
          <a:solidFill>
            <a:schemeClr val="tx1"/>
          </a:solidFill>
          <a:latin typeface="Tahoma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favianna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wresearch.org/fact-tank/2019/06/17/key-findings-about-u-s-immigrant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COVID-19 Means for Immigrants’ Sexual and Reproductive </a:t>
            </a:r>
            <a:r>
              <a:rPr lang="en-US" dirty="0" smtClean="0"/>
              <a:t>Health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Sheila Desai, Senior </a:t>
            </a:r>
            <a:r>
              <a:rPr lang="en-US" smtClean="0"/>
              <a:t>Research Scientist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421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711" y="851735"/>
            <a:ext cx="7645400" cy="685800"/>
          </a:xfrm>
        </p:spPr>
        <p:txBody>
          <a:bodyPr/>
          <a:lstStyle/>
          <a:p>
            <a:pPr algn="ctr"/>
            <a:r>
              <a:rPr lang="en-US" dirty="0"/>
              <a:t>W</a:t>
            </a:r>
            <a:r>
              <a:rPr lang="en-US" dirty="0" smtClean="0"/>
              <a:t>hat </a:t>
            </a:r>
            <a:r>
              <a:rPr lang="en-US" dirty="0"/>
              <a:t>N</a:t>
            </a:r>
            <a:r>
              <a:rPr lang="en-US" dirty="0" smtClean="0"/>
              <a:t>eeds to Change?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695" y="1764388"/>
            <a:ext cx="8294279" cy="3539430"/>
          </a:xfrm>
        </p:spPr>
        <p:txBody>
          <a:bodyPr/>
          <a:lstStyle/>
          <a:p>
            <a:r>
              <a:rPr lang="en-US" dirty="0" smtClean="0"/>
              <a:t>Ensure that all immigrants are included in COVID-19 relief packages</a:t>
            </a:r>
          </a:p>
          <a:p>
            <a:r>
              <a:rPr lang="en-US" dirty="0" smtClean="0"/>
              <a:t>SRH care must remain accessible to </a:t>
            </a:r>
            <a:r>
              <a:rPr lang="en-US" u="sng" dirty="0" smtClean="0"/>
              <a:t>everyone</a:t>
            </a:r>
          </a:p>
          <a:p>
            <a:r>
              <a:rPr lang="en-US" dirty="0" smtClean="0"/>
              <a:t>Enact </a:t>
            </a:r>
            <a:r>
              <a:rPr lang="en-US" dirty="0"/>
              <a:t>Health Equity and Access under the Law for Immigrant Women and </a:t>
            </a:r>
            <a:r>
              <a:rPr lang="en-US" dirty="0" smtClean="0"/>
              <a:t>Families (HEAL) Act</a:t>
            </a:r>
          </a:p>
          <a:p>
            <a:r>
              <a:rPr lang="en-US" dirty="0" smtClean="0"/>
              <a:t>Release all asylum seekers from detention</a:t>
            </a:r>
          </a:p>
          <a:p>
            <a:r>
              <a:rPr lang="en-US" dirty="0" smtClean="0"/>
              <a:t>Fight exploitation of pandemic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2349"/>
          <a:stretch/>
        </p:blipFill>
        <p:spPr>
          <a:xfrm>
            <a:off x="6626578" y="3878210"/>
            <a:ext cx="1919431" cy="22789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43831" y="6168095"/>
            <a:ext cx="27421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err="1" smtClean="0"/>
              <a:t>Favianna</a:t>
            </a:r>
            <a:r>
              <a:rPr lang="en-US" sz="1000" dirty="0" smtClean="0"/>
              <a:t> Rodriguez, 2012: </a:t>
            </a:r>
            <a:r>
              <a:rPr lang="en-US" sz="1000" dirty="0">
                <a:hlinkClick r:id="rId4"/>
              </a:rPr>
              <a:t>https://favianna.com/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2767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902718"/>
            <a:ext cx="7287013" cy="685800"/>
          </a:xfrm>
        </p:spPr>
        <p:txBody>
          <a:bodyPr/>
          <a:lstStyle/>
          <a:p>
            <a:r>
              <a:rPr lang="en-US" dirty="0" smtClean="0"/>
              <a:t>Who Are </a:t>
            </a:r>
            <a:r>
              <a:rPr lang="en-US" dirty="0"/>
              <a:t>I</a:t>
            </a:r>
            <a:r>
              <a:rPr lang="en-US" dirty="0" smtClean="0"/>
              <a:t>mmigrants in the United States?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886213" y="1625382"/>
            <a:ext cx="6781800" cy="436496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600" indent="-228600" algn="l" defTabSz="457200" rtl="0" eaLnBrk="1" latinLnBrk="0" hangingPunct="1">
              <a:spcBef>
                <a:spcPts val="2400"/>
              </a:spcBef>
              <a:buClr>
                <a:schemeClr val="accent5"/>
              </a:buClr>
              <a:buFont typeface="Wingdings" charset="2"/>
              <a:buChar char="§"/>
              <a:defRPr sz="2000" b="1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-228600" algn="l" defTabSz="457200" rtl="0" eaLnBrk="1" latinLnBrk="0" hangingPunct="1">
              <a:spcBef>
                <a:spcPts val="1200"/>
              </a:spcBef>
              <a:buFont typeface="Arial"/>
              <a:buChar char="–"/>
              <a:defRPr sz="200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5800" indent="-228600" algn="l" defTabSz="457200" rtl="0" eaLnBrk="1" latinLnBrk="0" hangingPunct="1">
              <a:spcBef>
                <a:spcPts val="12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200"/>
              </a:spcBef>
              <a:buFont typeface="Arial"/>
              <a:buChar char="»"/>
              <a:defRPr sz="2000" kern="1200" baseline="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900" dirty="0" smtClean="0"/>
          </a:p>
        </p:txBody>
      </p:sp>
      <p:sp>
        <p:nvSpPr>
          <p:cNvPr id="6" name="Text Placeholder 3"/>
          <p:cNvSpPr>
            <a:spLocks noGrp="1"/>
          </p:cNvSpPr>
          <p:nvPr/>
        </p:nvSpPr>
        <p:spPr>
          <a:xfrm>
            <a:off x="638563" y="6063934"/>
            <a:ext cx="6648226" cy="18332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2400"/>
              </a:spcBef>
              <a:buClr>
                <a:schemeClr val="accent5"/>
              </a:buClr>
              <a:buFontTx/>
              <a:buNone/>
              <a:defRPr sz="100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defTabSz="457200" rtl="0" eaLnBrk="1" latinLnBrk="0" hangingPunct="1">
              <a:spcBef>
                <a:spcPts val="1200"/>
              </a:spcBef>
              <a:buFont typeface="Arial"/>
              <a:buChar char="–"/>
              <a:defRPr sz="200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200"/>
              </a:spcBef>
              <a:buFont typeface="Arial"/>
              <a:buChar char="»"/>
              <a:defRPr sz="1800" kern="1200" baseline="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Pew Research Center, 2017: </a:t>
            </a:r>
            <a:r>
              <a:rPr lang="en-US" dirty="0">
                <a:hlinkClick r:id="rId3"/>
              </a:rPr>
              <a:t>https://www.pewresearch.org/fact-tank/2019/06/17/key-findings-about-u-s-immigrants/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" b="-57"/>
          <a:stretch/>
        </p:blipFill>
        <p:spPr>
          <a:xfrm>
            <a:off x="5168900" y="1779093"/>
            <a:ext cx="3357499" cy="367778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38563" y="2091922"/>
            <a:ext cx="3721100" cy="2813250"/>
          </a:xfrm>
        </p:spPr>
        <p:txBody>
          <a:bodyPr/>
          <a:lstStyle/>
          <a:p>
            <a:r>
              <a:rPr lang="en-US" dirty="0" smtClean="0"/>
              <a:t>14% of U.S. population</a:t>
            </a:r>
          </a:p>
          <a:p>
            <a:r>
              <a:rPr lang="en-US" dirty="0" smtClean="0"/>
              <a:t>1 in 5 women of reproductive age (15–44 years old)</a:t>
            </a:r>
          </a:p>
          <a:p>
            <a:r>
              <a:rPr lang="en-US" dirty="0" smtClean="0"/>
              <a:t>1 in 4 births among immigrants</a:t>
            </a:r>
          </a:p>
          <a:p>
            <a:r>
              <a:rPr lang="en-US" dirty="0" smtClean="0"/>
              <a:t>Heterogeneous population</a:t>
            </a:r>
          </a:p>
        </p:txBody>
      </p:sp>
    </p:spTree>
    <p:extLst>
      <p:ext uri="{BB962C8B-B14F-4D97-AF65-F5344CB8AC3E}">
        <p14:creationId xmlns:p14="http://schemas.microsoft.com/office/powerpoint/2010/main" val="329076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812" y="883175"/>
            <a:ext cx="6781800" cy="685800"/>
          </a:xfrm>
        </p:spPr>
        <p:txBody>
          <a:bodyPr/>
          <a:lstStyle/>
          <a:p>
            <a:r>
              <a:rPr lang="en-US" dirty="0" smtClean="0"/>
              <a:t>COVID-19 and Immigrants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785" y="1800495"/>
            <a:ext cx="7533315" cy="3539430"/>
          </a:xfrm>
        </p:spPr>
        <p:txBody>
          <a:bodyPr/>
          <a:lstStyle/>
          <a:p>
            <a:r>
              <a:rPr lang="en-US" dirty="0"/>
              <a:t>Immigrants unjustly blamed for pandemic</a:t>
            </a:r>
          </a:p>
          <a:p>
            <a:r>
              <a:rPr lang="en-US" dirty="0" smtClean="0"/>
              <a:t>Many immigrants—particularly of color—among hardest hit by COVID-19</a:t>
            </a:r>
          </a:p>
          <a:p>
            <a:r>
              <a:rPr lang="en-US" dirty="0"/>
              <a:t>H</a:t>
            </a:r>
            <a:r>
              <a:rPr lang="en-US" dirty="0" smtClean="0"/>
              <a:t>ow does the pandemic affect access to sexual and reproductive health (SRH) care for immigrants?</a:t>
            </a:r>
            <a:endParaRPr lang="en-US" dirty="0"/>
          </a:p>
        </p:txBody>
      </p:sp>
      <p:pic>
        <p:nvPicPr>
          <p:cNvPr id="1026" name="Picture 2" descr="In Pandemics, More Than Viruses Spread&quot; | Jonathan and Karin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667" y="4421922"/>
            <a:ext cx="3817408" cy="169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28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2117382"/>
            <a:ext cx="7129347" cy="3539430"/>
          </a:xfrm>
        </p:spPr>
        <p:txBody>
          <a:bodyPr/>
          <a:lstStyle/>
          <a:p>
            <a:r>
              <a:rPr lang="en-US" dirty="0" smtClean="0"/>
              <a:t>Exclusions to public health insurance</a:t>
            </a:r>
          </a:p>
          <a:p>
            <a:pPr lvl="1"/>
            <a:r>
              <a:rPr lang="en-US" dirty="0" smtClean="0"/>
              <a:t>Based on documentation status or years of U.S. residency</a:t>
            </a:r>
          </a:p>
          <a:p>
            <a:pPr lvl="1"/>
            <a:r>
              <a:rPr lang="en-US" dirty="0" smtClean="0"/>
              <a:t>Limit access to essential SRH care</a:t>
            </a:r>
          </a:p>
          <a:p>
            <a:r>
              <a:rPr lang="en-US" dirty="0" smtClean="0"/>
              <a:t>Publicly funded family planning providers are main source of primary care</a:t>
            </a:r>
          </a:p>
          <a:p>
            <a:pPr lvl="1"/>
            <a:r>
              <a:rPr lang="en-US" dirty="0" smtClean="0"/>
              <a:t>Funding cuts threaten provision of SRH care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43913" y="1066963"/>
            <a:ext cx="8489693" cy="6858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 defTabSz="457200" rtl="0" eaLnBrk="1" latinLnBrk="0" hangingPunct="1">
              <a:lnSpc>
                <a:spcPts val="2600"/>
              </a:lnSpc>
              <a:spcBef>
                <a:spcPct val="0"/>
              </a:spcBef>
              <a:buNone/>
              <a:defRPr sz="2400" b="1" i="0" kern="1200" spc="0" baseline="0">
                <a:solidFill>
                  <a:schemeClr val="tx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Context of SRH Care for Immigrants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752" y="4366417"/>
            <a:ext cx="2001644" cy="200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9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2117382"/>
            <a:ext cx="7075055" cy="3539430"/>
          </a:xfrm>
        </p:spPr>
        <p:txBody>
          <a:bodyPr/>
          <a:lstStyle/>
          <a:p>
            <a:r>
              <a:rPr lang="en-US" dirty="0"/>
              <a:t>Exclusionary migration policies </a:t>
            </a:r>
            <a:r>
              <a:rPr lang="en-US" dirty="0" smtClean="0"/>
              <a:t>and </a:t>
            </a:r>
            <a:r>
              <a:rPr lang="en-US" dirty="0"/>
              <a:t>ongoing raids</a:t>
            </a:r>
          </a:p>
          <a:p>
            <a:pPr lvl="1"/>
            <a:r>
              <a:rPr lang="en-US" dirty="0" smtClean="0"/>
              <a:t>Threaten </a:t>
            </a:r>
            <a:r>
              <a:rPr lang="en-US" dirty="0"/>
              <a:t>safety</a:t>
            </a:r>
          </a:p>
          <a:p>
            <a:pPr lvl="1"/>
            <a:r>
              <a:rPr lang="en-US" dirty="0" smtClean="0"/>
              <a:t>Impact </a:t>
            </a:r>
            <a:r>
              <a:rPr lang="en-US" dirty="0"/>
              <a:t>access to public benefits</a:t>
            </a:r>
          </a:p>
          <a:p>
            <a:pPr lvl="1"/>
            <a:r>
              <a:rPr lang="en-US" dirty="0" smtClean="0"/>
              <a:t>Limit </a:t>
            </a:r>
            <a:r>
              <a:rPr lang="en-US" dirty="0"/>
              <a:t>care at country’s borders</a:t>
            </a:r>
          </a:p>
          <a:p>
            <a:pPr lvl="1"/>
            <a:r>
              <a:rPr lang="en-US" dirty="0" smtClean="0"/>
              <a:t>Worsen </a:t>
            </a:r>
            <a:r>
              <a:rPr lang="en-US" dirty="0"/>
              <a:t>inhumane conditions in detention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43913" y="1066963"/>
            <a:ext cx="8489693" cy="6858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 defTabSz="457200" rtl="0" eaLnBrk="1" latinLnBrk="0" hangingPunct="1">
              <a:lnSpc>
                <a:spcPts val="2600"/>
              </a:lnSpc>
              <a:spcBef>
                <a:spcPct val="0"/>
              </a:spcBef>
              <a:buNone/>
              <a:defRPr sz="2400" b="1" i="0" kern="1200" spc="0" baseline="0">
                <a:solidFill>
                  <a:schemeClr val="tx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Context of SRH Care for Immigrants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25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913" y="1066963"/>
            <a:ext cx="8489693" cy="685800"/>
          </a:xfrm>
        </p:spPr>
        <p:txBody>
          <a:bodyPr/>
          <a:lstStyle/>
          <a:p>
            <a:r>
              <a:rPr lang="en-US" dirty="0" smtClean="0"/>
              <a:t>Context of SRH Care for Immigrants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2117382"/>
            <a:ext cx="7075055" cy="3539430"/>
          </a:xfrm>
        </p:spPr>
        <p:txBody>
          <a:bodyPr/>
          <a:lstStyle/>
          <a:p>
            <a:r>
              <a:rPr lang="en-US" dirty="0"/>
              <a:t>Existing discriminatory and anti-immigrant environment</a:t>
            </a:r>
          </a:p>
          <a:p>
            <a:r>
              <a:rPr lang="en-US" dirty="0"/>
              <a:t>Systematic undermining of SRH needs and rights</a:t>
            </a:r>
          </a:p>
        </p:txBody>
      </p:sp>
      <p:pic>
        <p:nvPicPr>
          <p:cNvPr id="2054" name="Picture 6" descr="Coronavirus: Workplace Safety and Discrimination Concern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798" y="3887097"/>
            <a:ext cx="4315336" cy="208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3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1176020"/>
            <a:ext cx="8082560" cy="685800"/>
          </a:xfrm>
        </p:spPr>
        <p:txBody>
          <a:bodyPr/>
          <a:lstStyle/>
          <a:p>
            <a:r>
              <a:rPr lang="en-US" dirty="0" smtClean="0"/>
              <a:t>Responses to COVID-19 Magnify Barriers to SRH Care for Immigrants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48232"/>
            <a:ext cx="7473244" cy="3417838"/>
          </a:xfrm>
        </p:spPr>
        <p:txBody>
          <a:bodyPr/>
          <a:lstStyle/>
          <a:p>
            <a:r>
              <a:rPr lang="en-US" dirty="0" smtClean="0"/>
              <a:t>Excluded from COVID-19 public health and economic relief</a:t>
            </a:r>
          </a:p>
          <a:p>
            <a:pPr lvl="1"/>
            <a:r>
              <a:rPr lang="en-US" dirty="0" smtClean="0"/>
              <a:t>Essential workers in public health, agriculture, food prep, cleaning and maintenance</a:t>
            </a:r>
          </a:p>
          <a:p>
            <a:pPr lvl="1"/>
            <a:r>
              <a:rPr lang="en-US" dirty="0" smtClean="0"/>
              <a:t>Half of workers in industries devastated by mass layoffs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0582"/>
          <a:stretch/>
        </p:blipFill>
        <p:spPr>
          <a:xfrm>
            <a:off x="6363629" y="4665285"/>
            <a:ext cx="2466560" cy="16284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25846" y="6278851"/>
            <a:ext cx="27421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/>
              <a:t>Melanie Cervantes, </a:t>
            </a:r>
            <a:r>
              <a:rPr lang="en-US" sz="1000" dirty="0" err="1" smtClean="0"/>
              <a:t>Dignidad</a:t>
            </a:r>
            <a:r>
              <a:rPr lang="en-US" sz="1000" dirty="0" smtClean="0"/>
              <a:t> </a:t>
            </a:r>
            <a:r>
              <a:rPr lang="en-US" sz="1000" dirty="0" err="1" smtClean="0"/>
              <a:t>Rebelde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6240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26640"/>
            <a:ext cx="7473244" cy="3539430"/>
          </a:xfrm>
        </p:spPr>
        <p:txBody>
          <a:bodyPr/>
          <a:lstStyle/>
          <a:p>
            <a:r>
              <a:rPr lang="en-US" dirty="0"/>
              <a:t>Providers </a:t>
            </a:r>
            <a:r>
              <a:rPr lang="en-US" dirty="0" smtClean="0"/>
              <a:t>may be tapped </a:t>
            </a:r>
            <a:r>
              <a:rPr lang="en-US" dirty="0"/>
              <a:t>for pandemic-related </a:t>
            </a:r>
            <a:r>
              <a:rPr lang="en-US" dirty="0" smtClean="0"/>
              <a:t>care</a:t>
            </a:r>
          </a:p>
          <a:p>
            <a:pPr lvl="1"/>
            <a:r>
              <a:rPr lang="en-US" dirty="0" smtClean="0"/>
              <a:t>Possible disruption and diversion of SRH care</a:t>
            </a:r>
          </a:p>
          <a:p>
            <a:r>
              <a:rPr lang="en-US" dirty="0" smtClean="0"/>
              <a:t>Pandemic exploited by politicians to threaten abortion access</a:t>
            </a:r>
          </a:p>
          <a:p>
            <a:pPr lvl="1"/>
            <a:r>
              <a:rPr lang="en-US" dirty="0" smtClean="0"/>
              <a:t>Added obstacles to care on top of existing constraints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2600" y="1176020"/>
            <a:ext cx="8082560" cy="685800"/>
          </a:xfrm>
        </p:spPr>
        <p:txBody>
          <a:bodyPr/>
          <a:lstStyle/>
          <a:p>
            <a:r>
              <a:rPr lang="en-US" dirty="0" smtClean="0"/>
              <a:t>Responses to COVID-19 Magnify Barriers to SRH Care for Immigrants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54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1916" y="2804822"/>
            <a:ext cx="6969904" cy="3360847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Fewer opportunities to access and afford SRH care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739618" y="1309196"/>
            <a:ext cx="1088174" cy="20972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endParaRPr lang="en-US" sz="2400" dirty="0" smtClean="0"/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482600" y="1176020"/>
            <a:ext cx="8082560" cy="6858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 defTabSz="457200" rtl="0" eaLnBrk="1" latinLnBrk="0" hangingPunct="1">
              <a:lnSpc>
                <a:spcPts val="2600"/>
              </a:lnSpc>
              <a:spcBef>
                <a:spcPct val="0"/>
              </a:spcBef>
              <a:buNone/>
              <a:defRPr sz="2400" b="1" i="0" kern="1200" spc="0" baseline="0">
                <a:solidFill>
                  <a:schemeClr val="tx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Responses to COVID-19 Magnify Barriers to SRH Care for Immigrants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922788" y="2587766"/>
            <a:ext cx="7794730" cy="2148840"/>
            <a:chOff x="721453" y="2467575"/>
            <a:chExt cx="7794730" cy="2148840"/>
          </a:xfrm>
        </p:grpSpPr>
        <p:grpSp>
          <p:nvGrpSpPr>
            <p:cNvPr id="22" name="Group 21"/>
            <p:cNvGrpSpPr/>
            <p:nvPr/>
          </p:nvGrpSpPr>
          <p:grpSpPr>
            <a:xfrm>
              <a:off x="1091916" y="2467575"/>
              <a:ext cx="5814178" cy="2148840"/>
              <a:chOff x="1013409" y="3147620"/>
              <a:chExt cx="5814178" cy="2148840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4559874" y="3147620"/>
                <a:ext cx="2267713" cy="2148840"/>
              </a:xfrm>
              <a:prstGeom prst="ellipse">
                <a:avLst/>
              </a:prstGeom>
              <a:solidFill>
                <a:srgbClr val="00B0F0">
                  <a:alpha val="30000"/>
                </a:srgbClr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1013409" y="3147620"/>
                <a:ext cx="2265403" cy="2148211"/>
                <a:chOff x="2501653" y="3666500"/>
                <a:chExt cx="1926672" cy="1929468"/>
              </a:xfrm>
              <a:solidFill>
                <a:schemeClr val="accent3">
                  <a:lumMod val="40000"/>
                  <a:lumOff val="60000"/>
                  <a:alpha val="50000"/>
                </a:schemeClr>
              </a:solidFill>
            </p:grpSpPr>
            <p:sp>
              <p:nvSpPr>
                <p:cNvPr id="24" name="Oval 23"/>
                <p:cNvSpPr/>
                <p:nvPr/>
              </p:nvSpPr>
              <p:spPr>
                <a:xfrm>
                  <a:off x="2501653" y="3666500"/>
                  <a:ext cx="1926672" cy="1929468"/>
                </a:xfrm>
                <a:prstGeom prst="ellipse">
                  <a:avLst/>
                </a:prstGeom>
                <a:solidFill>
                  <a:srgbClr val="7030A0">
                    <a:alpha val="30000"/>
                  </a:srgbClr>
                </a:solidFill>
                <a:ln w="28575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2845646" y="3827361"/>
                  <a:ext cx="1234178" cy="5620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algn="ctr"/>
                  <a:r>
                    <a:rPr lang="en-US" sz="1600" dirty="0" smtClean="0"/>
                    <a:t>Discriminatory health system</a:t>
                  </a:r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2785487" y="3147620"/>
                <a:ext cx="2267712" cy="2148840"/>
                <a:chOff x="3057182" y="4339437"/>
                <a:chExt cx="1926672" cy="1929468"/>
              </a:xfrm>
              <a:solidFill>
                <a:schemeClr val="accent3">
                  <a:lumMod val="40000"/>
                  <a:lumOff val="60000"/>
                  <a:alpha val="50000"/>
                </a:schemeClr>
              </a:solidFill>
            </p:grpSpPr>
            <p:sp>
              <p:nvSpPr>
                <p:cNvPr id="27" name="Oval 26"/>
                <p:cNvSpPr/>
                <p:nvPr/>
              </p:nvSpPr>
              <p:spPr>
                <a:xfrm>
                  <a:off x="3057182" y="4339437"/>
                  <a:ext cx="1926672" cy="1929468"/>
                </a:xfrm>
                <a:prstGeom prst="ellipse">
                  <a:avLst/>
                </a:prstGeom>
                <a:solidFill>
                  <a:srgbClr val="FFFF00">
                    <a:alpha val="30000"/>
                  </a:srgbClr>
                </a:solidFill>
                <a:ln w="28575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3438644" y="4500087"/>
                  <a:ext cx="1234178" cy="5620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algn="ctr"/>
                  <a:r>
                    <a:rPr lang="en-US" sz="1600" dirty="0" smtClean="0"/>
                    <a:t>Immigration policies</a:t>
                  </a:r>
                </a:p>
              </p:txBody>
            </p:sp>
          </p:grpSp>
          <p:sp>
            <p:nvSpPr>
              <p:cNvPr id="31" name="TextBox 30"/>
              <p:cNvSpPr txBox="1"/>
              <p:nvPr/>
            </p:nvSpPr>
            <p:spPr>
              <a:xfrm>
                <a:off x="5079020" y="3326534"/>
                <a:ext cx="1288551" cy="6259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/>
              <a:p>
                <a:pPr algn="ctr"/>
                <a:r>
                  <a:rPr lang="en-US" sz="1600" dirty="0" smtClean="0"/>
                  <a:t>Attacks on repro rights</a:t>
                </a: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>
              <a:off x="721453" y="3565321"/>
              <a:ext cx="6635692" cy="8389"/>
            </a:xfrm>
            <a:prstGeom prst="line">
              <a:avLst/>
            </a:prstGeom>
            <a:ln w="3810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274612" y="3313940"/>
              <a:ext cx="1241571" cy="360727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noAutofit/>
            </a:bodyPr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COVID-19 </a:t>
              </a:r>
            </a:p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response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391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 anchor="t" anchorCtr="0">
        <a:noAutofit/>
      </a:bodyPr>
      <a:lstStyle>
        <a:defPPr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B5BAF4B3-D56C-2B43-8FE9-34D4E3665994}" vid="{2193B32A-DB96-4F46-81CA-B3A7D3609573}"/>
    </a:ext>
  </a:extLst>
</a:theme>
</file>

<file path=ppt/theme/theme2.xml><?xml version="1.0" encoding="utf-8"?>
<a:theme xmlns:a="http://schemas.openxmlformats.org/drawingml/2006/main" name="Presentation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 anchor="t" anchorCtr="0">
        <a:noAutofit/>
      </a:bodyPr>
      <a:lstStyle>
        <a:defPPr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B5BAF4B3-D56C-2B43-8FE9-34D4E3665994}" vid="{3AEB518E-79B1-1547-994A-B4636D15630F}"/>
    </a:ext>
  </a:extLst>
</a:theme>
</file>

<file path=ppt/theme/theme3.xml><?xml version="1.0" encoding="utf-8"?>
<a:theme xmlns:a="http://schemas.openxmlformats.org/drawingml/2006/main" name="2_Presentation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 anchor="t" anchorCtr="0">
        <a:noAutofit/>
      </a:bodyPr>
      <a:lstStyle>
        <a:defPPr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B5BAF4B3-D56C-2B43-8FE9-34D4E3665994}" vid="{1E7F547C-8070-3142-970C-04E30C675F2D}"/>
    </a:ext>
  </a:extLst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 anchor="t" anchorCtr="0">
        <a:noAutofit/>
      </a:bodyPr>
      <a:lstStyle>
        <a:defPPr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B5BAF4B3-D56C-2B43-8FE9-34D4E3665994}" vid="{2193B32A-DB96-4F46-81CA-B3A7D3609573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 Guttmacher PPT template</Template>
  <TotalTime>7527</TotalTime>
  <Words>369</Words>
  <Application>Microsoft Office PowerPoint</Application>
  <PresentationFormat>On-screen Show (4:3)</PresentationFormat>
  <Paragraphs>64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Arial</vt:lpstr>
      <vt:lpstr>Arial Black</vt:lpstr>
      <vt:lpstr>Calibri</vt:lpstr>
      <vt:lpstr>Tahoma</vt:lpstr>
      <vt:lpstr>Wingdings</vt:lpstr>
      <vt:lpstr>1_Office Theme</vt:lpstr>
      <vt:lpstr>Presentation Title Slide</vt:lpstr>
      <vt:lpstr>2_Presentation Title Slide</vt:lpstr>
      <vt:lpstr>7_Office Theme</vt:lpstr>
      <vt:lpstr>What COVID-19 Means for Immigrants’ Sexual and Reproductive Health</vt:lpstr>
      <vt:lpstr>Who Are Immigrants in the United States?</vt:lpstr>
      <vt:lpstr>COVID-19 and Immigrants</vt:lpstr>
      <vt:lpstr>PowerPoint Presentation</vt:lpstr>
      <vt:lpstr>PowerPoint Presentation</vt:lpstr>
      <vt:lpstr>Context of SRH Care for Immigrants</vt:lpstr>
      <vt:lpstr>Responses to COVID-19 Magnify Barriers to SRH Care for Immigrants</vt:lpstr>
      <vt:lpstr>Responses to COVID-19 Magnify Barriers to SRH Care for Immigrants</vt:lpstr>
      <vt:lpstr>PowerPoint Presentation</vt:lpstr>
      <vt:lpstr>What Needs to Change?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COVID-19 means for immigrants’ sexual and reproductive health</dc:title>
  <dc:subject/>
  <dc:creator>Sheila Desai</dc:creator>
  <cp:keywords/>
  <dc:description/>
  <cp:lastModifiedBy>Tracy Leong</cp:lastModifiedBy>
  <cp:revision>141</cp:revision>
  <cp:lastPrinted>2016-03-11T19:59:37Z</cp:lastPrinted>
  <dcterms:created xsi:type="dcterms:W3CDTF">2020-07-28T15:42:58Z</dcterms:created>
  <dcterms:modified xsi:type="dcterms:W3CDTF">2020-09-30T14:57:10Z</dcterms:modified>
  <cp:category/>
</cp:coreProperties>
</file>