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 id="2147483687" r:id="rId3"/>
  </p:sldMasterIdLst>
  <p:notesMasterIdLst>
    <p:notesMasterId r:id="rId25"/>
  </p:notesMasterIdLst>
  <p:handoutMasterIdLst>
    <p:handoutMasterId r:id="rId26"/>
  </p:handoutMasterIdLst>
  <p:sldIdLst>
    <p:sldId id="361" r:id="rId4"/>
    <p:sldId id="449" r:id="rId5"/>
    <p:sldId id="450" r:id="rId6"/>
    <p:sldId id="448" r:id="rId7"/>
    <p:sldId id="446" r:id="rId8"/>
    <p:sldId id="462" r:id="rId9"/>
    <p:sldId id="481" r:id="rId10"/>
    <p:sldId id="464" r:id="rId11"/>
    <p:sldId id="468" r:id="rId12"/>
    <p:sldId id="473" r:id="rId13"/>
    <p:sldId id="454" r:id="rId14"/>
    <p:sldId id="470" r:id="rId15"/>
    <p:sldId id="471" r:id="rId16"/>
    <p:sldId id="455" r:id="rId17"/>
    <p:sldId id="476" r:id="rId18"/>
    <p:sldId id="483" r:id="rId19"/>
    <p:sldId id="484" r:id="rId20"/>
    <p:sldId id="460" r:id="rId21"/>
    <p:sldId id="475" r:id="rId22"/>
    <p:sldId id="408" r:id="rId23"/>
    <p:sldId id="482" r:id="rId24"/>
  </p:sldIdLst>
  <p:sldSz cx="9144000" cy="6858000" type="screen4x3"/>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DBCEAC89-2A96-49FD-A15E-76FD0CB63573}">
          <p14:sldIdLst>
            <p14:sldId id="361"/>
            <p14:sldId id="449"/>
            <p14:sldId id="450"/>
            <p14:sldId id="448"/>
            <p14:sldId id="446"/>
            <p14:sldId id="462"/>
            <p14:sldId id="481"/>
            <p14:sldId id="464"/>
            <p14:sldId id="468"/>
            <p14:sldId id="473"/>
            <p14:sldId id="454"/>
            <p14:sldId id="470"/>
            <p14:sldId id="471"/>
            <p14:sldId id="455"/>
            <p14:sldId id="476"/>
            <p14:sldId id="483"/>
            <p14:sldId id="484"/>
            <p14:sldId id="460"/>
            <p14:sldId id="475"/>
            <p14:sldId id="408"/>
            <p14:sldId id="482"/>
          </p14:sldIdLst>
        </p14:section>
      </p14:sectionLst>
    </p:ext>
    <p:ext uri="{EFAFB233-063F-42B5-8137-9DF3F51BA10A}">
      <p15:sldGuideLst xmlns:p15="http://schemas.microsoft.com/office/powerpoint/2012/main">
        <p15:guide id="2" pos="2880">
          <p15:clr>
            <a:srgbClr val="A4A3A4"/>
          </p15:clr>
        </p15:guide>
        <p15:guide id="3" orient="horz" pos="1776" userDrawn="1">
          <p15:clr>
            <a:srgbClr val="A4A3A4"/>
          </p15:clr>
        </p15:guide>
        <p15:guide id="4" orient="horz" pos="2160" userDrawn="1">
          <p15:clr>
            <a:srgbClr val="A4A3A4"/>
          </p15:clr>
        </p15:guide>
        <p15:guide id="5" pos="2712" userDrawn="1">
          <p15:clr>
            <a:srgbClr val="A4A3A4"/>
          </p15:clr>
        </p15:guide>
        <p15:guide id="6" orient="horz" pos="2400" userDrawn="1">
          <p15:clr>
            <a:srgbClr val="A4A3A4"/>
          </p15:clr>
        </p15:guide>
        <p15:guide id="7" orient="horz" pos="19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Jacqueline Darroch" initials="JD" lastIdx="18" clrIdx="6">
    <p:extLst/>
  </p:cmAuthor>
  <p:cmAuthor id="1" name="Nakeisha Blades" initials="NB" lastIdx="1" clrIdx="0">
    <p:extLst/>
  </p:cmAuthor>
  <p:cmAuthor id="8" name="Gustavo Suarez" initials="GS" lastIdx="2" clrIdx="7">
    <p:extLst/>
  </p:cmAuthor>
  <p:cmAuthor id="2" name="Yohannes Dibaba" initials="YD" lastIdx="6" clrIdx="1">
    <p:extLst/>
  </p:cmAuthor>
  <p:cmAuthor id="9" name="Chris Olah" initials="CO" lastIdx="3" clrIdx="8">
    <p:extLst>
      <p:ext uri="{19B8F6BF-5375-455C-9EA6-DF929625EA0E}">
        <p15:presenceInfo xmlns:p15="http://schemas.microsoft.com/office/powerpoint/2012/main" userId="S-1-5-21-912671713-1147432229-2076119496-8842" providerId="AD"/>
      </p:ext>
    </p:extLst>
  </p:cmAuthor>
  <p:cmAuthor id="3" name="Akin Bankole" initials="AB" lastIdx="4" clrIdx="2">
    <p:extLst/>
  </p:cmAuthor>
  <p:cmAuthor id="4" name="Elizabeth Sully" initials="ES" lastIdx="1" clrIdx="3">
    <p:extLst/>
  </p:cmAuthor>
  <p:cmAuthor id="5" name="Alanna Galati" initials="AG" lastIdx="9" clrIdx="4">
    <p:extLst/>
  </p:cmAuthor>
  <p:cmAuthor id="6" name="Jonathan Wittenberg" initials="JW" lastIdx="12"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7B3"/>
    <a:srgbClr val="35928F"/>
    <a:srgbClr val="89C665"/>
    <a:srgbClr val="43B7B3"/>
    <a:srgbClr val="FFFFFF"/>
    <a:srgbClr val="0F6779"/>
    <a:srgbClr val="E26237"/>
    <a:srgbClr val="F4BF17"/>
    <a:srgbClr val="C3EA36"/>
    <a:srgbClr val="FBBD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6" autoAdjust="0"/>
    <p:restoredTop sz="67698" autoAdjust="0"/>
  </p:normalViewPr>
  <p:slideViewPr>
    <p:cSldViewPr snapToGrid="0" snapToObjects="1">
      <p:cViewPr varScale="1">
        <p:scale>
          <a:sx n="58" d="100"/>
          <a:sy n="58" d="100"/>
        </p:scale>
        <p:origin x="2520" y="66"/>
      </p:cViewPr>
      <p:guideLst>
        <p:guide pos="2880"/>
        <p:guide orient="horz" pos="1776"/>
        <p:guide orient="horz" pos="2160"/>
        <p:guide pos="2712"/>
        <p:guide orient="horz" pos="2400"/>
        <p:guide orient="horz" pos="192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7" d="100"/>
          <a:sy n="87" d="100"/>
        </p:scale>
        <p:origin x="372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oleObject" Target="file:///\\agi-nt\guttmacher\Projects\452%20Adding%20It%20Up%20MNH%20and%20FP%20Update\PRODUCTS\4-page%20Fact%20Sheet\Developing%20regions\Editing\Factsheet_2017AIU_Figures%20-%202017-6-05.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agi-nt\guttmacher\Projects\452%20Adding%20It%20Up%20MNH%20and%20FP%20Update\PRODUCTS\4-page%20Fact%20Sheet\Developing%20regions\Editing\Factsheet_2017AIU_Figures%20-%202017-6-05.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76986648261968E-2"/>
          <c:y val="7.3894067615529677E-2"/>
          <c:w val="0.655164962932265"/>
          <c:h val="0.74707741937604699"/>
        </c:manualLayout>
      </c:layout>
      <c:barChart>
        <c:barDir val="bar"/>
        <c:grouping val="stacked"/>
        <c:varyColors val="0"/>
        <c:ser>
          <c:idx val="2"/>
          <c:order val="0"/>
          <c:tx>
            <c:strRef>
              <c:f>Sheet1!$A$2</c:f>
              <c:strCache>
                <c:ptCount val="1"/>
                <c:pt idx="0">
                  <c:v>Using modern contraception</c:v>
                </c:pt>
              </c:strCache>
            </c:strRef>
          </c:tx>
          <c:spPr>
            <a:solidFill>
              <a:srgbClr val="0F6779"/>
            </a:solidFill>
            <a:ln w="12339">
              <a:noFill/>
              <a:prstDash val="solid"/>
            </a:ln>
          </c:spPr>
          <c:invertIfNegative val="0"/>
          <c:dLbls>
            <c:dLbl>
              <c:idx val="3"/>
              <c:layout>
                <c:manualLayout>
                  <c:x val="-3.0165912518854798E-3"/>
                  <c:y val="-2.8714107648059199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Sheet1!$B$1:$D$1</c:f>
              <c:numCache>
                <c:formatCode>General</c:formatCode>
                <c:ptCount val="2"/>
                <c:pt idx="0">
                  <c:v>2014</c:v>
                </c:pt>
                <c:pt idx="1">
                  <c:v>2017</c:v>
                </c:pt>
              </c:numCache>
            </c:numRef>
          </c:cat>
          <c:val>
            <c:numRef>
              <c:f>Sheet1!$B$2:$D$2</c:f>
              <c:numCache>
                <c:formatCode>General</c:formatCode>
                <c:ptCount val="2"/>
                <c:pt idx="0">
                  <c:v>651.98299999999995</c:v>
                </c:pt>
                <c:pt idx="1">
                  <c:v>671</c:v>
                </c:pt>
              </c:numCache>
            </c:numRef>
          </c:val>
        </c:ser>
        <c:ser>
          <c:idx val="1"/>
          <c:order val="1"/>
          <c:tx>
            <c:strRef>
              <c:f>Sheet1!$A$3</c:f>
              <c:strCache>
                <c:ptCount val="1"/>
                <c:pt idx="0">
                  <c:v>Unmet need for modern contraception</c:v>
                </c:pt>
              </c:strCache>
            </c:strRef>
          </c:tx>
          <c:spPr>
            <a:solidFill>
              <a:srgbClr val="43B7B3"/>
            </a:solidFill>
            <a:ln w="12339">
              <a:noFill/>
              <a:prstDash val="solid"/>
            </a:ln>
          </c:spPr>
          <c:invertIfNegative val="0"/>
          <c:dLbls>
            <c:numFmt formatCode="#,##0" sourceLinked="0"/>
            <c:spPr>
              <a:noFill/>
              <a:ln>
                <a:noFill/>
              </a:ln>
              <a:effectLst/>
            </c:spPr>
            <c:txPr>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Sheet1!$B$1:$D$1</c:f>
              <c:numCache>
                <c:formatCode>General</c:formatCode>
                <c:ptCount val="2"/>
                <c:pt idx="0">
                  <c:v>2014</c:v>
                </c:pt>
                <c:pt idx="1">
                  <c:v>2017</c:v>
                </c:pt>
              </c:numCache>
            </c:numRef>
          </c:cat>
          <c:val>
            <c:numRef>
              <c:f>Sheet1!$B$3:$D$3</c:f>
              <c:numCache>
                <c:formatCode>General</c:formatCode>
                <c:ptCount val="2"/>
                <c:pt idx="0">
                  <c:v>224.94800000000001</c:v>
                </c:pt>
                <c:pt idx="1">
                  <c:v>214</c:v>
                </c:pt>
              </c:numCache>
            </c:numRef>
          </c:val>
        </c:ser>
        <c:dLbls>
          <c:showLegendKey val="0"/>
          <c:showVal val="0"/>
          <c:showCatName val="0"/>
          <c:showSerName val="0"/>
          <c:showPercent val="0"/>
          <c:showBubbleSize val="0"/>
        </c:dLbls>
        <c:gapWidth val="25"/>
        <c:overlap val="100"/>
        <c:axId val="237822592"/>
        <c:axId val="237822984"/>
      </c:barChart>
      <c:catAx>
        <c:axId val="237822592"/>
        <c:scaling>
          <c:orientation val="maxMin"/>
        </c:scaling>
        <c:delete val="0"/>
        <c:axPos val="l"/>
        <c:numFmt formatCode="General" sourceLinked="1"/>
        <c:majorTickMark val="none"/>
        <c:minorTickMark val="none"/>
        <c:tickLblPos val="nextTo"/>
        <c:spPr>
          <a:ln w="3085">
            <a:solidFill>
              <a:schemeClr val="tx1"/>
            </a:solidFill>
            <a:prstDash val="solid"/>
          </a:ln>
        </c:spPr>
        <c:txPr>
          <a:bodyPr rot="0" vert="horz"/>
          <a:lstStyle/>
          <a:p>
            <a:pPr>
              <a:defRPr sz="1600"/>
            </a:pPr>
            <a:endParaRPr lang="en-US"/>
          </a:p>
        </c:txPr>
        <c:crossAx val="237822984"/>
        <c:crosses val="autoZero"/>
        <c:auto val="1"/>
        <c:lblAlgn val="ctr"/>
        <c:lblOffset val="100"/>
        <c:noMultiLvlLbl val="0"/>
      </c:catAx>
      <c:valAx>
        <c:axId val="237822984"/>
        <c:scaling>
          <c:orientation val="minMax"/>
        </c:scaling>
        <c:delete val="0"/>
        <c:axPos val="t"/>
        <c:numFmt formatCode="General" sourceLinked="0"/>
        <c:majorTickMark val="none"/>
        <c:minorTickMark val="none"/>
        <c:tickLblPos val="none"/>
        <c:spPr>
          <a:ln>
            <a:noFill/>
          </a:ln>
        </c:spPr>
        <c:txPr>
          <a:bodyPr rot="0" vert="horz"/>
          <a:lstStyle/>
          <a:p>
            <a:pPr>
              <a:defRPr/>
            </a:pPr>
            <a:endParaRPr lang="en-US"/>
          </a:p>
        </c:txPr>
        <c:crossAx val="237822592"/>
        <c:crosses val="autoZero"/>
        <c:crossBetween val="between"/>
      </c:valAx>
      <c:spPr>
        <a:noFill/>
        <a:ln w="24678">
          <a:noFill/>
        </a:ln>
      </c:spPr>
    </c:plotArea>
    <c:legend>
      <c:legendPos val="r"/>
      <c:legendEntry>
        <c:idx val="0"/>
        <c:txPr>
          <a:bodyPr/>
          <a:lstStyle/>
          <a:p>
            <a:pPr>
              <a:defRPr sz="1400" b="0"/>
            </a:pPr>
            <a:endParaRPr lang="en-US"/>
          </a:p>
        </c:txPr>
      </c:legendEntry>
      <c:legendEntry>
        <c:idx val="1"/>
        <c:txPr>
          <a:bodyPr/>
          <a:lstStyle/>
          <a:p>
            <a:pPr>
              <a:defRPr sz="1400" b="0"/>
            </a:pPr>
            <a:endParaRPr lang="en-US"/>
          </a:p>
        </c:txPr>
      </c:legendEntry>
      <c:layout>
        <c:manualLayout>
          <c:xMode val="edge"/>
          <c:yMode val="edge"/>
          <c:x val="0.72521354238614899"/>
          <c:y val="0.17663272339171199"/>
          <c:w val="0.27478645807683677"/>
          <c:h val="0.24474397902259584"/>
        </c:manualLayout>
      </c:layout>
      <c:overlay val="0"/>
      <c:spPr>
        <a:noFill/>
        <a:ln w="24678">
          <a:noFill/>
        </a:ln>
      </c:spPr>
      <c:txPr>
        <a:bodyPr/>
        <a:lstStyle/>
        <a:p>
          <a:pPr>
            <a:defRPr sz="1400" b="0"/>
          </a:pPr>
          <a:endParaRPr lang="en-US"/>
        </a:p>
      </c:txPr>
    </c:legend>
    <c:plotVisOnly val="1"/>
    <c:dispBlanksAs val="gap"/>
    <c:showDLblsOverMax val="0"/>
  </c:chart>
  <c:spPr>
    <a:noFill/>
    <a:ln>
      <a:noFill/>
    </a:ln>
  </c:spPr>
  <c:txPr>
    <a:bodyPr/>
    <a:lstStyle/>
    <a:p>
      <a:pPr>
        <a:defRPr sz="20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1867376899684901"/>
          <c:w val="0.94020897706027795"/>
          <c:h val="0.64662253220225596"/>
        </c:manualLayout>
      </c:layout>
      <c:barChart>
        <c:barDir val="col"/>
        <c:grouping val="stacked"/>
        <c:varyColors val="0"/>
        <c:ser>
          <c:idx val="2"/>
          <c:order val="0"/>
          <c:tx>
            <c:strRef>
              <c:f>Sheet1!$A$2</c:f>
              <c:strCache>
                <c:ptCount val="1"/>
                <c:pt idx="0">
                  <c:v>Met need for family planning </c:v>
                </c:pt>
              </c:strCache>
            </c:strRef>
          </c:tx>
          <c:spPr>
            <a:solidFill>
              <a:srgbClr val="0F6779"/>
            </a:solidFill>
            <a:ln w="12339">
              <a:noFill/>
              <a:prstDash val="solid"/>
            </a:ln>
          </c:spPr>
          <c:invertIfNegative val="0"/>
          <c:dPt>
            <c:idx val="0"/>
            <c:invertIfNegative val="0"/>
            <c:bubble3D val="0"/>
            <c:spPr>
              <a:solidFill>
                <a:srgbClr val="0F6779">
                  <a:alpha val="60000"/>
                </a:srgbClr>
              </a:solidFill>
              <a:ln w="12339">
                <a:noFill/>
                <a:prstDash val="solid"/>
              </a:ln>
            </c:spPr>
          </c:dPt>
          <c:dPt>
            <c:idx val="6"/>
            <c:invertIfNegative val="0"/>
            <c:bubble3D val="0"/>
            <c:spPr>
              <a:solidFill>
                <a:srgbClr val="43B7B3"/>
              </a:solidFill>
              <a:ln w="12339">
                <a:noFill/>
                <a:prstDash val="solid"/>
              </a:ln>
            </c:spPr>
          </c:dPt>
          <c:dPt>
            <c:idx val="7"/>
            <c:invertIfNegative val="0"/>
            <c:bubble3D val="0"/>
            <c:spPr>
              <a:solidFill>
                <a:srgbClr val="43B7B3"/>
              </a:solidFill>
              <a:ln w="12339">
                <a:noFill/>
                <a:prstDash val="solid"/>
              </a:ln>
            </c:spPr>
          </c:dPt>
          <c:dPt>
            <c:idx val="8"/>
            <c:invertIfNegative val="0"/>
            <c:bubble3D val="0"/>
            <c:spPr>
              <a:solidFill>
                <a:srgbClr val="43B7B3"/>
              </a:solidFill>
              <a:ln w="12339">
                <a:noFill/>
                <a:prstDash val="solid"/>
              </a:ln>
            </c:spPr>
          </c:dPt>
          <c:dLbls>
            <c:numFmt formatCode="0%" sourceLinked="0"/>
            <c:spPr>
              <a:noFill/>
              <a:ln>
                <a:noFill/>
              </a:ln>
              <a:effectLst/>
            </c:spPr>
            <c:txPr>
              <a:bodyPr wrap="square" lIns="38100" tIns="19050" rIns="38100" bIns="19050" anchor="ctr">
                <a:spAutoFit/>
              </a:bodyPr>
              <a:lstStyle/>
              <a:p>
                <a:pPr>
                  <a:defRPr>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Sheet1!$B$1:$J$1</c:f>
              <c:strCache>
                <c:ptCount val="9"/>
                <c:pt idx="0">
                  <c:v>All 
developing 
countries </c:v>
                </c:pt>
                <c:pt idx="2">
                  <c:v>Africa</c:v>
                </c:pt>
                <c:pt idx="3">
                  <c:v>Asia</c:v>
                </c:pt>
                <c:pt idx="4">
                  <c:v>Latin 
America 
and 
Caribbean </c:v>
                </c:pt>
                <c:pt idx="6">
                  <c:v>Low-
income</c:v>
                </c:pt>
                <c:pt idx="7">
                  <c:v>Lower-
middle-
income</c:v>
                </c:pt>
                <c:pt idx="8">
                  <c:v>Upper-
middle-
income</c:v>
                </c:pt>
              </c:strCache>
            </c:strRef>
          </c:cat>
          <c:val>
            <c:numRef>
              <c:f>Sheet1!$B$2:$J$2</c:f>
              <c:numCache>
                <c:formatCode>General</c:formatCode>
                <c:ptCount val="9"/>
                <c:pt idx="0" formatCode="0%">
                  <c:v>0.76</c:v>
                </c:pt>
                <c:pt idx="2" formatCode="0%">
                  <c:v>0.53</c:v>
                </c:pt>
                <c:pt idx="3" formatCode="0%">
                  <c:v>0.8</c:v>
                </c:pt>
                <c:pt idx="4" formatCode="0%">
                  <c:v>0.79</c:v>
                </c:pt>
                <c:pt idx="6" formatCode="0%">
                  <c:v>0.49</c:v>
                </c:pt>
                <c:pt idx="7" formatCode="0%">
                  <c:v>0.69</c:v>
                </c:pt>
                <c:pt idx="8" formatCode="0%">
                  <c:v>0.86</c:v>
                </c:pt>
              </c:numCache>
            </c:numRef>
          </c:val>
        </c:ser>
        <c:dLbls>
          <c:showLegendKey val="0"/>
          <c:showVal val="0"/>
          <c:showCatName val="0"/>
          <c:showSerName val="0"/>
          <c:showPercent val="0"/>
          <c:showBubbleSize val="0"/>
        </c:dLbls>
        <c:gapWidth val="25"/>
        <c:overlap val="25"/>
        <c:axId val="237823376"/>
        <c:axId val="241183376"/>
      </c:barChart>
      <c:catAx>
        <c:axId val="237823376"/>
        <c:scaling>
          <c:orientation val="minMax"/>
        </c:scaling>
        <c:delete val="0"/>
        <c:axPos val="b"/>
        <c:numFmt formatCode="General" sourceLinked="1"/>
        <c:majorTickMark val="none"/>
        <c:minorTickMark val="none"/>
        <c:tickLblPos val="nextTo"/>
        <c:spPr>
          <a:ln w="3085">
            <a:solidFill>
              <a:schemeClr val="tx1"/>
            </a:solidFill>
            <a:prstDash val="solid"/>
          </a:ln>
        </c:spPr>
        <c:txPr>
          <a:bodyPr rot="0" vert="horz"/>
          <a:lstStyle/>
          <a:p>
            <a:pPr>
              <a:defRPr sz="1400" b="0"/>
            </a:pPr>
            <a:endParaRPr lang="en-US"/>
          </a:p>
        </c:txPr>
        <c:crossAx val="241183376"/>
        <c:crosses val="autoZero"/>
        <c:auto val="1"/>
        <c:lblAlgn val="ctr"/>
        <c:lblOffset val="100"/>
        <c:tickLblSkip val="1"/>
        <c:tickMarkSkip val="1"/>
        <c:noMultiLvlLbl val="0"/>
      </c:catAx>
      <c:valAx>
        <c:axId val="241183376"/>
        <c:scaling>
          <c:orientation val="minMax"/>
        </c:scaling>
        <c:delete val="1"/>
        <c:axPos val="l"/>
        <c:numFmt formatCode="General" sourceLinked="0"/>
        <c:majorTickMark val="none"/>
        <c:minorTickMark val="none"/>
        <c:tickLblPos val="none"/>
        <c:crossAx val="237823376"/>
        <c:crosses val="autoZero"/>
        <c:crossBetween val="between"/>
      </c:valAx>
      <c:spPr>
        <a:noFill/>
        <a:ln w="25400">
          <a:noFill/>
        </a:ln>
      </c:spPr>
    </c:plotArea>
    <c:plotVisOnly val="1"/>
    <c:dispBlanksAs val="gap"/>
    <c:showDLblsOverMax val="0"/>
  </c:chart>
  <c:spPr>
    <a:noFill/>
    <a:ln>
      <a:noFill/>
    </a:ln>
  </c:spPr>
  <c:txPr>
    <a:bodyPr/>
    <a:lstStyle/>
    <a:p>
      <a:pPr>
        <a:defRPr sz="20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194901584061999E-2"/>
          <c:y val="3.125E-2"/>
          <c:w val="0.98980504216926202"/>
          <c:h val="0.70700147637795296"/>
        </c:manualLayout>
      </c:layout>
      <c:barChart>
        <c:barDir val="col"/>
        <c:grouping val="clustered"/>
        <c:varyColors val="0"/>
        <c:ser>
          <c:idx val="0"/>
          <c:order val="0"/>
          <c:tx>
            <c:strRef>
              <c:f>Sheet1!$B$1</c:f>
              <c:strCache>
                <c:ptCount val="1"/>
                <c:pt idx="0">
                  <c:v>All developing countries </c:v>
                </c:pt>
              </c:strCache>
            </c:strRef>
          </c:tx>
          <c:spPr>
            <a:solidFill>
              <a:srgbClr val="0F6779">
                <a:alpha val="65000"/>
              </a:srgbClr>
            </a:solidFill>
            <a:ln>
              <a:noFill/>
            </a:ln>
            <a:effectLst/>
          </c:spPr>
          <c:invertIfNegative val="0"/>
          <c:dPt>
            <c:idx val="0"/>
            <c:invertIfNegative val="0"/>
            <c:bubble3D val="0"/>
            <c:spPr>
              <a:solidFill>
                <a:srgbClr val="0F6779">
                  <a:alpha val="65000"/>
                </a:srgbClr>
              </a:solidFill>
              <a:ln>
                <a:noFill/>
              </a:ln>
              <a:effectLst/>
            </c:spPr>
          </c:dPt>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Receive ≥4 antenatal care visits </c:v>
                </c:pt>
                <c:pt idx="1">
                  <c:v>Give birth in a health facility </c:v>
                </c:pt>
              </c:strCache>
            </c:strRef>
          </c:cat>
          <c:val>
            <c:numRef>
              <c:f>Sheet1!$B$2:$B$3</c:f>
              <c:numCache>
                <c:formatCode>0%</c:formatCode>
                <c:ptCount val="2"/>
                <c:pt idx="0">
                  <c:v>0.63</c:v>
                </c:pt>
                <c:pt idx="1">
                  <c:v>0.72</c:v>
                </c:pt>
              </c:numCache>
            </c:numRef>
          </c:val>
        </c:ser>
        <c:ser>
          <c:idx val="1"/>
          <c:order val="1"/>
          <c:tx>
            <c:strRef>
              <c:f>Sheet1!$C$1</c:f>
              <c:strCache>
                <c:ptCount val="1"/>
                <c:pt idx="0">
                  <c:v>Africa</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Receive ≥4 antenatal care visits </c:v>
                </c:pt>
                <c:pt idx="1">
                  <c:v>Give birth in a health facility </c:v>
                </c:pt>
              </c:strCache>
            </c:strRef>
          </c:cat>
          <c:val>
            <c:numRef>
              <c:f>Sheet1!$C$2:$C$3</c:f>
              <c:numCache>
                <c:formatCode>0%</c:formatCode>
                <c:ptCount val="2"/>
                <c:pt idx="0">
                  <c:v>0.51</c:v>
                </c:pt>
                <c:pt idx="1">
                  <c:v>0.56000000000000005</c:v>
                </c:pt>
              </c:numCache>
            </c:numRef>
          </c:val>
        </c:ser>
        <c:ser>
          <c:idx val="2"/>
          <c:order val="2"/>
          <c:tx>
            <c:strRef>
              <c:f>Sheet1!$D$1</c:f>
              <c:strCache>
                <c:ptCount val="1"/>
                <c:pt idx="0">
                  <c:v>Asia </c:v>
                </c:pt>
              </c:strCache>
            </c:strRef>
          </c:tx>
          <c:spPr>
            <a:solidFill>
              <a:srgbClr val="43B7B3"/>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Receive ≥4 antenatal care visits </c:v>
                </c:pt>
                <c:pt idx="1">
                  <c:v>Give birth in a health facility </c:v>
                </c:pt>
              </c:strCache>
            </c:strRef>
          </c:cat>
          <c:val>
            <c:numRef>
              <c:f>Sheet1!$D$2:$D$3</c:f>
              <c:numCache>
                <c:formatCode>0%</c:formatCode>
                <c:ptCount val="2"/>
                <c:pt idx="0">
                  <c:v>0.67</c:v>
                </c:pt>
                <c:pt idx="1">
                  <c:v>0.79</c:v>
                </c:pt>
              </c:numCache>
            </c:numRef>
          </c:val>
        </c:ser>
        <c:ser>
          <c:idx val="3"/>
          <c:order val="3"/>
          <c:tx>
            <c:strRef>
              <c:f>Sheet1!$E$1</c:f>
              <c:strCache>
                <c:ptCount val="1"/>
                <c:pt idx="0">
                  <c:v>Latin America and Caribbean</c:v>
                </c:pt>
              </c:strCache>
            </c:strRef>
          </c:tx>
          <c:spPr>
            <a:solidFill>
              <a:srgbClr val="0F6779"/>
            </a:solidFill>
            <a:ln>
              <a:noFill/>
            </a:ln>
            <a:effectLst/>
          </c:spPr>
          <c:invertIfNegative val="0"/>
          <c:dPt>
            <c:idx val="0"/>
            <c:invertIfNegative val="0"/>
            <c:bubble3D val="0"/>
            <c:spPr>
              <a:solidFill>
                <a:srgbClr val="0F6779"/>
              </a:solidFill>
              <a:ln>
                <a:noFill/>
              </a:ln>
              <a:effectLst/>
            </c:spPr>
          </c:dPt>
          <c:dPt>
            <c:idx val="1"/>
            <c:invertIfNegative val="0"/>
            <c:bubble3D val="0"/>
            <c:spPr>
              <a:solidFill>
                <a:srgbClr val="0F6779"/>
              </a:solidFill>
              <a:ln>
                <a:noFill/>
              </a:ln>
              <a:effectLst/>
            </c:spPr>
          </c:dPt>
          <c:dLbls>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Receive ≥4 antenatal care visits </c:v>
                </c:pt>
                <c:pt idx="1">
                  <c:v>Give birth in a health facility </c:v>
                </c:pt>
              </c:strCache>
            </c:strRef>
          </c:cat>
          <c:val>
            <c:numRef>
              <c:f>Sheet1!$E$2:$E$3</c:f>
              <c:numCache>
                <c:formatCode>0%</c:formatCode>
                <c:ptCount val="2"/>
                <c:pt idx="0">
                  <c:v>0.88</c:v>
                </c:pt>
                <c:pt idx="1">
                  <c:v>0.91</c:v>
                </c:pt>
              </c:numCache>
            </c:numRef>
          </c:val>
        </c:ser>
        <c:dLbls>
          <c:dLblPos val="inEnd"/>
          <c:showLegendKey val="0"/>
          <c:showVal val="1"/>
          <c:showCatName val="0"/>
          <c:showSerName val="0"/>
          <c:showPercent val="0"/>
          <c:showBubbleSize val="0"/>
        </c:dLbls>
        <c:gapWidth val="155"/>
        <c:overlap val="-27"/>
        <c:axId val="241184160"/>
        <c:axId val="241184552"/>
      </c:barChart>
      <c:catAx>
        <c:axId val="241184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41184552"/>
        <c:crosses val="autoZero"/>
        <c:auto val="1"/>
        <c:lblAlgn val="ctr"/>
        <c:lblOffset val="100"/>
        <c:noMultiLvlLbl val="0"/>
      </c:catAx>
      <c:valAx>
        <c:axId val="241184552"/>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241184160"/>
        <c:crosses val="autoZero"/>
        <c:crossBetween val="between"/>
      </c:valAx>
      <c:spPr>
        <a:noFill/>
        <a:ln>
          <a:noFill/>
        </a:ln>
        <a:effectLst/>
      </c:spPr>
    </c:plotArea>
    <c:legend>
      <c:legendPos val="b"/>
      <c:layout>
        <c:manualLayout>
          <c:xMode val="edge"/>
          <c:yMode val="edge"/>
          <c:x val="0"/>
          <c:y val="0.86969931102362197"/>
          <c:w val="0.98835620754525899"/>
          <c:h val="7.40506889763779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6986971651196E-2"/>
          <c:y val="3.97014365871542E-2"/>
          <c:w val="0.89680134440208603"/>
          <c:h val="0.766384055033413"/>
        </c:manualLayout>
      </c:layout>
      <c:barChart>
        <c:barDir val="col"/>
        <c:grouping val="clustered"/>
        <c:varyColors val="0"/>
        <c:ser>
          <c:idx val="2"/>
          <c:order val="0"/>
          <c:tx>
            <c:strRef>
              <c:f>Sheet1!$A$2</c:f>
              <c:strCache>
                <c:ptCount val="1"/>
                <c:pt idx="0">
                  <c:v>Current levels of contraceptive care </c:v>
                </c:pt>
              </c:strCache>
            </c:strRef>
          </c:tx>
          <c:spPr>
            <a:solidFill>
              <a:srgbClr val="0F6779"/>
            </a:solidFill>
            <a:ln w="12339">
              <a:noFill/>
              <a:prstDash val="solid"/>
            </a:ln>
          </c:spPr>
          <c:invertIfNegative val="0"/>
          <c:dLbls>
            <c:numFmt formatCode="#,##0" sourceLinked="0"/>
            <c:spPr>
              <a:noFill/>
              <a:ln>
                <a:noFill/>
              </a:ln>
              <a:effectLst/>
            </c:spPr>
            <c:txPr>
              <a:bodyPr wrap="square" lIns="38100" tIns="19050" rIns="38100" bIns="19050" anchor="ctr">
                <a:spAutoFit/>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3"/>
                <c:pt idx="0">
                  <c:v>Unintended pregnancies </c:v>
                </c:pt>
                <c:pt idx="1">
                  <c:v>Unplanned births </c:v>
                </c:pt>
                <c:pt idx="2">
                  <c:v>Induced abortions</c:v>
                </c:pt>
              </c:strCache>
            </c:strRef>
          </c:cat>
          <c:val>
            <c:numRef>
              <c:f>Sheet1!$B$2:$E$2</c:f>
              <c:numCache>
                <c:formatCode>General</c:formatCode>
                <c:ptCount val="3"/>
                <c:pt idx="0">
                  <c:v>89</c:v>
                </c:pt>
                <c:pt idx="1">
                  <c:v>30</c:v>
                </c:pt>
                <c:pt idx="2">
                  <c:v>48</c:v>
                </c:pt>
              </c:numCache>
            </c:numRef>
          </c:val>
        </c:ser>
        <c:ser>
          <c:idx val="1"/>
          <c:order val="1"/>
          <c:tx>
            <c:strRef>
              <c:f>Sheet1!$A$3</c:f>
              <c:strCache>
                <c:ptCount val="1"/>
                <c:pt idx="0">
                  <c:v>100% coverage of contraceptive care </c:v>
                </c:pt>
              </c:strCache>
            </c:strRef>
          </c:tx>
          <c:spPr>
            <a:solidFill>
              <a:srgbClr val="43B7B3"/>
            </a:solidFill>
            <a:ln w="12339">
              <a:noFill/>
              <a:prstDash val="solid"/>
            </a:ln>
          </c:spPr>
          <c:invertIfNegative val="0"/>
          <c:dLbls>
            <c:dLbl>
              <c:idx val="1"/>
              <c:layout>
                <c:manualLayout>
                  <c:x val="0"/>
                  <c:y val="7.3746872253648302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2"/>
              <c:layout/>
              <c:tx>
                <c:rich>
                  <a:bodyPr/>
                  <a:lstStyle/>
                  <a:p>
                    <a:r>
                      <a:rPr lang="en-US" smtClean="0"/>
                      <a:t>12</a:t>
                    </a:r>
                    <a:endParaRPr lang="en-US" dirty="0"/>
                  </a:p>
                </c:rich>
              </c:tx>
              <c:dLblPos val="inEnd"/>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a:lstStyle/>
              <a:p>
                <a:pPr>
                  <a:defRPr sz="1400">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Sheet1!$B$1:$E$1</c:f>
              <c:strCache>
                <c:ptCount val="3"/>
                <c:pt idx="0">
                  <c:v>Unintended pregnancies </c:v>
                </c:pt>
                <c:pt idx="1">
                  <c:v>Unplanned births </c:v>
                </c:pt>
                <c:pt idx="2">
                  <c:v>Induced abortions</c:v>
                </c:pt>
              </c:strCache>
            </c:strRef>
          </c:cat>
          <c:val>
            <c:numRef>
              <c:f>Sheet1!$B$3:$E$3</c:f>
              <c:numCache>
                <c:formatCode>General</c:formatCode>
                <c:ptCount val="3"/>
                <c:pt idx="0">
                  <c:v>22</c:v>
                </c:pt>
                <c:pt idx="1">
                  <c:v>7</c:v>
                </c:pt>
                <c:pt idx="2">
                  <c:v>13</c:v>
                </c:pt>
              </c:numCache>
            </c:numRef>
          </c:val>
        </c:ser>
        <c:dLbls>
          <c:dLblPos val="ctr"/>
          <c:showLegendKey val="0"/>
          <c:showVal val="1"/>
          <c:showCatName val="0"/>
          <c:showSerName val="0"/>
          <c:showPercent val="0"/>
          <c:showBubbleSize val="0"/>
        </c:dLbls>
        <c:gapWidth val="66"/>
        <c:overlap val="-9"/>
        <c:axId val="241185728"/>
        <c:axId val="237824160"/>
      </c:barChart>
      <c:catAx>
        <c:axId val="241185728"/>
        <c:scaling>
          <c:orientation val="minMax"/>
        </c:scaling>
        <c:delete val="0"/>
        <c:axPos val="b"/>
        <c:numFmt formatCode="General" sourceLinked="1"/>
        <c:majorTickMark val="none"/>
        <c:minorTickMark val="none"/>
        <c:tickLblPos val="nextTo"/>
        <c:spPr>
          <a:ln w="3085">
            <a:solidFill>
              <a:schemeClr val="tx1"/>
            </a:solidFill>
            <a:prstDash val="solid"/>
          </a:ln>
        </c:spPr>
        <c:txPr>
          <a:bodyPr rot="0" vert="horz"/>
          <a:lstStyle/>
          <a:p>
            <a:pPr>
              <a:defRPr sz="1600" b="1"/>
            </a:pPr>
            <a:endParaRPr lang="en-US"/>
          </a:p>
        </c:txPr>
        <c:crossAx val="237824160"/>
        <c:crosses val="autoZero"/>
        <c:auto val="1"/>
        <c:lblAlgn val="ctr"/>
        <c:lblOffset val="100"/>
        <c:noMultiLvlLbl val="0"/>
      </c:catAx>
      <c:valAx>
        <c:axId val="237824160"/>
        <c:scaling>
          <c:orientation val="minMax"/>
        </c:scaling>
        <c:delete val="1"/>
        <c:axPos val="l"/>
        <c:numFmt formatCode="General" sourceLinked="0"/>
        <c:majorTickMark val="none"/>
        <c:minorTickMark val="none"/>
        <c:tickLblPos val="none"/>
        <c:crossAx val="241185728"/>
        <c:crosses val="autoZero"/>
        <c:crossBetween val="between"/>
      </c:valAx>
      <c:spPr>
        <a:noFill/>
        <a:ln w="25400">
          <a:noFill/>
        </a:ln>
      </c:spPr>
    </c:plotArea>
    <c:legend>
      <c:legendPos val="r"/>
      <c:legendEntry>
        <c:idx val="0"/>
        <c:txPr>
          <a:bodyPr/>
          <a:lstStyle/>
          <a:p>
            <a:pPr>
              <a:defRPr sz="1600" b="0"/>
            </a:pPr>
            <a:endParaRPr lang="en-US"/>
          </a:p>
        </c:txPr>
      </c:legendEntry>
      <c:legendEntry>
        <c:idx val="1"/>
        <c:txPr>
          <a:bodyPr/>
          <a:lstStyle/>
          <a:p>
            <a:pPr>
              <a:defRPr sz="1600" b="0"/>
            </a:pPr>
            <a:endParaRPr lang="en-US"/>
          </a:p>
        </c:txPr>
      </c:legendEntry>
      <c:layout>
        <c:manualLayout>
          <c:xMode val="edge"/>
          <c:yMode val="edge"/>
          <c:x val="0.51970083490694896"/>
          <c:y val="9.6321361057746302E-2"/>
          <c:w val="0.43783209225543601"/>
          <c:h val="0.13146720272363499"/>
        </c:manualLayout>
      </c:layout>
      <c:overlay val="0"/>
      <c:spPr>
        <a:noFill/>
        <a:ln w="24678">
          <a:noFill/>
        </a:ln>
      </c:spPr>
      <c:txPr>
        <a:bodyPr/>
        <a:lstStyle/>
        <a:p>
          <a:pPr>
            <a:defRPr sz="1600"/>
          </a:pPr>
          <a:endParaRPr lang="en-US"/>
        </a:p>
      </c:txPr>
    </c:legend>
    <c:plotVisOnly val="1"/>
    <c:dispBlanksAs val="gap"/>
    <c:showDLblsOverMax val="0"/>
  </c:chart>
  <c:spPr>
    <a:noFill/>
    <a:ln>
      <a:noFill/>
    </a:ln>
  </c:spPr>
  <c:txPr>
    <a:bodyPr/>
    <a:lstStyle/>
    <a:p>
      <a:pPr algn="r">
        <a:defRPr sz="20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7069153909409E-2"/>
          <c:y val="0.128327322978257"/>
          <c:w val="0.98006196369516396"/>
          <c:h val="0.61732186017066504"/>
        </c:manualLayout>
      </c:layout>
      <c:barChart>
        <c:barDir val="col"/>
        <c:grouping val="stacked"/>
        <c:varyColors val="0"/>
        <c:ser>
          <c:idx val="0"/>
          <c:order val="0"/>
          <c:tx>
            <c:strRef>
              <c:f>'Fig4'!$B$29</c:f>
              <c:strCache>
                <c:ptCount val="1"/>
                <c:pt idx="0">
                  <c:v>Deaths related to intended pregnancies </c:v>
                </c:pt>
              </c:strCache>
            </c:strRef>
          </c:tx>
          <c:spPr>
            <a:solidFill>
              <a:srgbClr val="0F6779"/>
            </a:solidFill>
            <a:ln>
              <a:noFill/>
            </a:ln>
            <a:effectLst/>
          </c:spPr>
          <c:invertIfNegative val="0"/>
          <c:dLbls>
            <c:delete val="1"/>
          </c:dLbls>
          <c:cat>
            <c:strRef>
              <c:f>'Fig4'!$A$30:$A$33</c:f>
              <c:strCache>
                <c:ptCount val="4"/>
                <c:pt idx="0">
                  <c:v>Current levels of contraceptive and maternal care</c:v>
                </c:pt>
                <c:pt idx="1">
                  <c:v>100% coverage of contraceptive care, current level of maternal care</c:v>
                </c:pt>
                <c:pt idx="2">
                  <c:v>100% coverage of maternal care,
current level of contraceptive care</c:v>
                </c:pt>
                <c:pt idx="3">
                  <c:v>100% coverage of contraceptive and maternal care</c:v>
                </c:pt>
              </c:strCache>
            </c:strRef>
          </c:cat>
          <c:val>
            <c:numRef>
              <c:f>'Fig4'!$B$30:$B$33</c:f>
              <c:numCache>
                <c:formatCode>0</c:formatCode>
                <c:ptCount val="4"/>
                <c:pt idx="0">
                  <c:v>211000</c:v>
                </c:pt>
                <c:pt idx="1">
                  <c:v>211000</c:v>
                </c:pt>
                <c:pt idx="2">
                  <c:v>76000</c:v>
                </c:pt>
                <c:pt idx="3">
                  <c:v>76000</c:v>
                </c:pt>
              </c:numCache>
            </c:numRef>
          </c:val>
          <c:extLst xmlns:c16r2="http://schemas.microsoft.com/office/drawing/2015/06/chart">
            <c:ext xmlns:c16="http://schemas.microsoft.com/office/drawing/2014/chart" uri="{C3380CC4-5D6E-409C-BE32-E72D297353CC}">
              <c16:uniqueId val="{00000004-7741-4421-942D-1CE4A14EE0FF}"/>
            </c:ext>
          </c:extLst>
        </c:ser>
        <c:ser>
          <c:idx val="1"/>
          <c:order val="1"/>
          <c:tx>
            <c:strRef>
              <c:f>'Fig4'!$C$29</c:f>
              <c:strCache>
                <c:ptCount val="1"/>
                <c:pt idx="0">
                  <c:v>Deaths related to unintended pregnancies</c:v>
                </c:pt>
              </c:strCache>
            </c:strRef>
          </c:tx>
          <c:spPr>
            <a:solidFill>
              <a:srgbClr val="43B7B3"/>
            </a:solidFill>
            <a:ln>
              <a:noFill/>
            </a:ln>
            <a:effectLst/>
          </c:spPr>
          <c:invertIfNegative val="0"/>
          <c:dLbls>
            <c:delete val="1"/>
          </c:dLbls>
          <c:cat>
            <c:strRef>
              <c:f>'Fig4'!$A$30:$A$33</c:f>
              <c:strCache>
                <c:ptCount val="4"/>
                <c:pt idx="0">
                  <c:v>Current levels of contraceptive and maternal care</c:v>
                </c:pt>
                <c:pt idx="1">
                  <c:v>100% coverage of contraceptive care, current level of maternal care</c:v>
                </c:pt>
                <c:pt idx="2">
                  <c:v>100% coverage of maternal care,
current level of contraceptive care</c:v>
                </c:pt>
                <c:pt idx="3">
                  <c:v>100% coverage of contraceptive and maternal care</c:v>
                </c:pt>
              </c:strCache>
            </c:strRef>
          </c:cat>
          <c:val>
            <c:numRef>
              <c:f>'Fig4'!$C$30:$C$33</c:f>
              <c:numCache>
                <c:formatCode>0</c:formatCode>
                <c:ptCount val="4"/>
                <c:pt idx="0">
                  <c:v>96000</c:v>
                </c:pt>
                <c:pt idx="1">
                  <c:v>20000</c:v>
                </c:pt>
                <c:pt idx="2">
                  <c:v>36000</c:v>
                </c:pt>
                <c:pt idx="3">
                  <c:v>8000</c:v>
                </c:pt>
              </c:numCache>
            </c:numRef>
          </c:val>
          <c:extLst xmlns:c16r2="http://schemas.microsoft.com/office/drawing/2015/06/chart">
            <c:ext xmlns:c16="http://schemas.microsoft.com/office/drawing/2014/chart" uri="{C3380CC4-5D6E-409C-BE32-E72D297353CC}">
              <c16:uniqueId val="{00000009-7741-4421-942D-1CE4A14EE0FF}"/>
            </c:ext>
          </c:extLst>
        </c:ser>
        <c:dLbls>
          <c:dLblPos val="ctr"/>
          <c:showLegendKey val="0"/>
          <c:showVal val="1"/>
          <c:showCatName val="0"/>
          <c:showSerName val="0"/>
          <c:showPercent val="0"/>
          <c:showBubbleSize val="0"/>
        </c:dLbls>
        <c:gapWidth val="40"/>
        <c:overlap val="100"/>
        <c:axId val="237455352"/>
        <c:axId val="237455744"/>
      </c:barChart>
      <c:lineChart>
        <c:grouping val="standard"/>
        <c:varyColors val="0"/>
        <c:ser>
          <c:idx val="2"/>
          <c:order val="2"/>
          <c:tx>
            <c:strRef>
              <c:f>'Fig4'!$D$29</c:f>
              <c:strCache>
                <c:ptCount val="1"/>
                <c:pt idx="0">
                  <c:v>Total </c:v>
                </c:pt>
              </c:strCache>
            </c:strRef>
          </c:tx>
          <c:spPr>
            <a:ln w="28575" cap="rnd">
              <a:noFill/>
              <a:round/>
            </a:ln>
            <a:effectLst/>
          </c:spPr>
          <c:marker>
            <c:symbol val="none"/>
          </c:marker>
          <c:dLbls>
            <c:dLbl>
              <c:idx val="0"/>
              <c:layout>
                <c:manualLayout>
                  <c:x val="-6.8894536355397301E-2"/>
                  <c:y val="-4.214226900475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1912750326091901E-2"/>
                  <c:y val="-4.21422690047559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8064527513456305E-2"/>
                  <c:y val="-4.504863238439420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9688627262814001E-2"/>
                  <c:y val="-4.103350281779939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 sourceLinked="0"/>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Arial "/>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'Fig4'!$A$30:$A$33</c:f>
              <c:strCache>
                <c:ptCount val="4"/>
                <c:pt idx="0">
                  <c:v>Current levels of contraceptive and maternal care</c:v>
                </c:pt>
                <c:pt idx="1">
                  <c:v>100% coverage of contraceptive care, current level of maternal care</c:v>
                </c:pt>
                <c:pt idx="2">
                  <c:v>100% coverage of maternal care,
current level of contraceptive care</c:v>
                </c:pt>
                <c:pt idx="3">
                  <c:v>100% coverage of contraceptive and maternal care</c:v>
                </c:pt>
              </c:strCache>
            </c:strRef>
          </c:cat>
          <c:val>
            <c:numRef>
              <c:f>'Fig4'!$D$30:$D$33</c:f>
              <c:numCache>
                <c:formatCode>0</c:formatCode>
                <c:ptCount val="4"/>
                <c:pt idx="0">
                  <c:v>308000</c:v>
                </c:pt>
                <c:pt idx="1">
                  <c:v>231000</c:v>
                </c:pt>
                <c:pt idx="2">
                  <c:v>112000</c:v>
                </c:pt>
                <c:pt idx="3">
                  <c:v>84000</c:v>
                </c:pt>
              </c:numCache>
            </c:numRef>
          </c:val>
          <c:smooth val="0"/>
          <c:extLst xmlns:c16r2="http://schemas.microsoft.com/office/drawing/2015/06/chart">
            <c:ext xmlns:c16="http://schemas.microsoft.com/office/drawing/2014/chart" uri="{C3380CC4-5D6E-409C-BE32-E72D297353CC}">
              <c16:uniqueId val="{0000000A-7741-4421-942D-1CE4A14EE0FF}"/>
            </c:ext>
          </c:extLst>
        </c:ser>
        <c:dLbls>
          <c:showLegendKey val="0"/>
          <c:showVal val="0"/>
          <c:showCatName val="0"/>
          <c:showSerName val="0"/>
          <c:showPercent val="0"/>
          <c:showBubbleSize val="0"/>
        </c:dLbls>
        <c:marker val="1"/>
        <c:smooth val="0"/>
        <c:axId val="237455352"/>
        <c:axId val="237455744"/>
      </c:lineChart>
      <c:catAx>
        <c:axId val="237455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37455744"/>
        <c:crosses val="autoZero"/>
        <c:auto val="1"/>
        <c:lblAlgn val="ctr"/>
        <c:lblOffset val="100"/>
        <c:noMultiLvlLbl val="0"/>
      </c:catAx>
      <c:valAx>
        <c:axId val="237455744"/>
        <c:scaling>
          <c:orientation val="minMax"/>
        </c:scaling>
        <c:delete val="0"/>
        <c:axPos val="l"/>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37455352"/>
        <c:crosses val="autoZero"/>
        <c:crossBetween val="between"/>
      </c:valAx>
      <c:spPr>
        <a:noFill/>
        <a:ln>
          <a:noFill/>
        </a:ln>
        <a:effectLst/>
      </c:spPr>
    </c:plotArea>
    <c:legend>
      <c:legendPos val="r"/>
      <c:legendEntry>
        <c:idx val="2"/>
        <c:delete val="1"/>
      </c:legendEntry>
      <c:layout>
        <c:manualLayout>
          <c:xMode val="edge"/>
          <c:yMode val="edge"/>
          <c:x val="0.53931110810874106"/>
          <c:y val="0.208285657236007"/>
          <c:w val="0.41856217543622498"/>
          <c:h val="0.16232769333064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372211601754E-3"/>
          <c:y val="0.109688041209792"/>
          <c:w val="0.72412406843246502"/>
          <c:h val="0.68569205301578795"/>
        </c:manualLayout>
      </c:layout>
      <c:barChart>
        <c:barDir val="col"/>
        <c:grouping val="stacked"/>
        <c:varyColors val="0"/>
        <c:ser>
          <c:idx val="1"/>
          <c:order val="0"/>
          <c:tx>
            <c:strRef>
              <c:f>'Fig5'!$J$1</c:f>
              <c:strCache>
                <c:ptCount val="1"/>
                <c:pt idx="0">
                  <c:v>Cost of MNH care for intended pregnancies</c:v>
                </c:pt>
              </c:strCache>
            </c:strRef>
          </c:tx>
          <c:spPr>
            <a:solidFill>
              <a:srgbClr val="0F6779"/>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'Fig5'!$H$2:$H$4</c:f>
              <c:strCache>
                <c:ptCount val="3"/>
                <c:pt idx="0">
                  <c:v>Current levels of contraceptive and MNH care</c:v>
                </c:pt>
                <c:pt idx="1">
                  <c:v>100% coverage of MNH care and current level of contraceptive care</c:v>
                </c:pt>
                <c:pt idx="2">
                  <c:v>100% coverage of contraceptive and MNH care</c:v>
                </c:pt>
              </c:strCache>
            </c:strRef>
          </c:cat>
          <c:val>
            <c:numRef>
              <c:f>'Fig5'!$J$2:$J$4</c:f>
              <c:numCache>
                <c:formatCode>"$"#,##0.0</c:formatCode>
                <c:ptCount val="3"/>
                <c:pt idx="0">
                  <c:v>17.365027495055401</c:v>
                </c:pt>
                <c:pt idx="1">
                  <c:v>37.289071</c:v>
                </c:pt>
                <c:pt idx="2">
                  <c:v>37.289076000000001</c:v>
                </c:pt>
              </c:numCache>
            </c:numRef>
          </c:val>
          <c:extLst xmlns:c16r2="http://schemas.microsoft.com/office/drawing/2015/06/chart">
            <c:ext xmlns:c16="http://schemas.microsoft.com/office/drawing/2014/chart" uri="{C3380CC4-5D6E-409C-BE32-E72D297353CC}">
              <c16:uniqueId val="{00000001-1378-475E-A185-568AB02E43EB}"/>
            </c:ext>
          </c:extLst>
        </c:ser>
        <c:ser>
          <c:idx val="2"/>
          <c:order val="1"/>
          <c:tx>
            <c:strRef>
              <c:f>'Fig5'!$K$1</c:f>
              <c:strCache>
                <c:ptCount val="1"/>
                <c:pt idx="0">
                  <c:v>Cost of MNH care for unintended pregnancies </c:v>
                </c:pt>
              </c:strCache>
            </c:strRef>
          </c:tx>
          <c:spPr>
            <a:solidFill>
              <a:srgbClr val="43B7B3"/>
            </a:solidFill>
            <a:ln w="9525">
              <a:noFill/>
            </a:ln>
            <a:effectLst/>
          </c:spPr>
          <c:invertIfNegative val="0"/>
          <c:dLbls>
            <c:dLbl>
              <c:idx val="0"/>
              <c:layout>
                <c:manualLayout>
                  <c:x val="-2.85947707819534E-3"/>
                  <c:y val="2.7908597803922002E-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0"/>
              <a:lstStyle/>
              <a:p>
                <a:pPr algn="ctr">
                  <a:defRPr sz="1600" b="1" i="0" u="none" strike="noStrike" kern="1200" baseline="0">
                    <a:solidFill>
                      <a:schemeClr val="bg1"/>
                    </a:solidFill>
                    <a:latin typeface="Arial "/>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'Fig5'!$H$2:$H$4</c:f>
              <c:strCache>
                <c:ptCount val="3"/>
                <c:pt idx="0">
                  <c:v>Current levels of contraceptive and MNH care</c:v>
                </c:pt>
                <c:pt idx="1">
                  <c:v>100% coverage of MNH care and current level of contraceptive care</c:v>
                </c:pt>
                <c:pt idx="2">
                  <c:v>100% coverage of contraceptive and MNH care</c:v>
                </c:pt>
              </c:strCache>
            </c:strRef>
          </c:cat>
          <c:val>
            <c:numRef>
              <c:f>'Fig5'!$K$2:$K$4</c:f>
              <c:numCache>
                <c:formatCode>"$"#,##0.0</c:formatCode>
                <c:ptCount val="3"/>
                <c:pt idx="0">
                  <c:v>8.3114340000000002</c:v>
                </c:pt>
                <c:pt idx="1">
                  <c:v>16.826747999999998</c:v>
                </c:pt>
                <c:pt idx="2">
                  <c:v>4.1989260000000002</c:v>
                </c:pt>
              </c:numCache>
            </c:numRef>
          </c:val>
          <c:extLst xmlns:c16r2="http://schemas.microsoft.com/office/drawing/2015/06/chart">
            <c:ext xmlns:c16="http://schemas.microsoft.com/office/drawing/2014/chart" uri="{C3380CC4-5D6E-409C-BE32-E72D297353CC}">
              <c16:uniqueId val="{00000002-1378-475E-A185-568AB02E43EB}"/>
            </c:ext>
          </c:extLst>
        </c:ser>
        <c:ser>
          <c:idx val="0"/>
          <c:order val="2"/>
          <c:tx>
            <c:strRef>
              <c:f>'Fig5'!$I$1</c:f>
              <c:strCache>
                <c:ptCount val="1"/>
                <c:pt idx="0">
                  <c:v>Cost of modern contraceptive care </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'Fig5'!$H$2:$H$4</c:f>
              <c:strCache>
                <c:ptCount val="3"/>
                <c:pt idx="0">
                  <c:v>Current levels of contraceptive and MNH care</c:v>
                </c:pt>
                <c:pt idx="1">
                  <c:v>100% coverage of MNH care and current level of contraceptive care</c:v>
                </c:pt>
                <c:pt idx="2">
                  <c:v>100% coverage of contraceptive and MNH care</c:v>
                </c:pt>
              </c:strCache>
            </c:strRef>
          </c:cat>
          <c:val>
            <c:numRef>
              <c:f>'Fig5'!$I$2:$I$4</c:f>
              <c:numCache>
                <c:formatCode>"$"#,##0.0</c:formatCode>
                <c:ptCount val="3"/>
                <c:pt idx="0">
                  <c:v>6.3317416200708596</c:v>
                </c:pt>
                <c:pt idx="1">
                  <c:v>6.3317420000000002</c:v>
                </c:pt>
                <c:pt idx="2">
                  <c:v>12.069601</c:v>
                </c:pt>
              </c:numCache>
            </c:numRef>
          </c:val>
          <c:extLst xmlns:c16r2="http://schemas.microsoft.com/office/drawing/2015/06/chart">
            <c:ext xmlns:c16="http://schemas.microsoft.com/office/drawing/2014/chart" uri="{C3380CC4-5D6E-409C-BE32-E72D297353CC}">
              <c16:uniqueId val="{00000000-1378-475E-A185-568AB02E43EB}"/>
            </c:ext>
          </c:extLst>
        </c:ser>
        <c:dLbls>
          <c:showLegendKey val="0"/>
          <c:showVal val="0"/>
          <c:showCatName val="0"/>
          <c:showSerName val="0"/>
          <c:showPercent val="0"/>
          <c:showBubbleSize val="0"/>
        </c:dLbls>
        <c:gapWidth val="50"/>
        <c:overlap val="100"/>
        <c:axId val="237456528"/>
        <c:axId val="237456920"/>
      </c:barChart>
      <c:lineChart>
        <c:grouping val="standard"/>
        <c:varyColors val="0"/>
        <c:ser>
          <c:idx val="3"/>
          <c:order val="3"/>
          <c:tx>
            <c:strRef>
              <c:f>'Fig5'!$L$1</c:f>
              <c:strCache>
                <c:ptCount val="1"/>
                <c:pt idx="0">
                  <c:v>Total </c:v>
                </c:pt>
              </c:strCache>
            </c:strRef>
          </c:tx>
          <c:spPr>
            <a:ln w="28575" cap="rnd">
              <a:noFill/>
              <a:round/>
            </a:ln>
            <a:effectLst/>
          </c:spPr>
          <c:marker>
            <c:symbol val="none"/>
          </c:marker>
          <c:dLbls>
            <c:dLbl>
              <c:idx val="0"/>
              <c:layout>
                <c:manualLayout>
                  <c:x val="-5.27346113694835E-2"/>
                  <c:y val="-4.753647291140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378-475E-A185-568AB02E43EB}"/>
                </c:ext>
                <c:ext xmlns:c15="http://schemas.microsoft.com/office/drawing/2012/chart" uri="{CE6537A1-D6FC-4f65-9D91-7224C49458BB}">
                  <c15:layout/>
                </c:ext>
              </c:extLst>
            </c:dLbl>
            <c:dLbl>
              <c:idx val="1"/>
              <c:layout>
                <c:manualLayout>
                  <c:x val="-4.7233945640440103E-2"/>
                  <c:y val="-4.83486790333252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378-475E-A185-568AB02E43EB}"/>
                </c:ext>
                <c:ext xmlns:c15="http://schemas.microsoft.com/office/drawing/2012/chart" uri="{CE6537A1-D6FC-4f65-9D91-7224C49458BB}">
                  <c15:layout/>
                </c:ext>
              </c:extLst>
            </c:dLbl>
            <c:dLbl>
              <c:idx val="2"/>
              <c:layout>
                <c:manualLayout>
                  <c:x val="-5.1506387159912202E-2"/>
                  <c:y val="-4.6460783255896101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0"/>
              <a:lstStyle/>
              <a:p>
                <a:pPr algn="ctr">
                  <a:defRPr sz="1800" b="1" i="0" u="none" strike="noStrike" kern="1200" baseline="0">
                    <a:solidFill>
                      <a:schemeClr val="tx1">
                        <a:lumMod val="75000"/>
                        <a:lumOff val="25000"/>
                      </a:schemeClr>
                    </a:solidFill>
                    <a:latin typeface="Arial "/>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'Fig5'!$H$2:$H$4</c:f>
              <c:strCache>
                <c:ptCount val="3"/>
                <c:pt idx="0">
                  <c:v>Current levels of contraceptive and MNH care</c:v>
                </c:pt>
                <c:pt idx="1">
                  <c:v>100% coverage of MNH care and current level of contraceptive care</c:v>
                </c:pt>
                <c:pt idx="2">
                  <c:v>100% coverage of contraceptive and MNH care</c:v>
                </c:pt>
              </c:strCache>
            </c:strRef>
          </c:cat>
          <c:val>
            <c:numRef>
              <c:f>'Fig5'!$L$2:$L$4</c:f>
              <c:numCache>
                <c:formatCode>"$"#,##0.0</c:formatCode>
                <c:ptCount val="3"/>
                <c:pt idx="0">
                  <c:v>32.008203000000002</c:v>
                </c:pt>
                <c:pt idx="1">
                  <c:v>60.447561</c:v>
                </c:pt>
                <c:pt idx="2">
                  <c:v>53.557602000000003</c:v>
                </c:pt>
              </c:numCache>
            </c:numRef>
          </c:val>
          <c:smooth val="0"/>
          <c:extLst xmlns:c16r2="http://schemas.microsoft.com/office/drawing/2015/06/chart">
            <c:ext xmlns:c16="http://schemas.microsoft.com/office/drawing/2014/chart" uri="{C3380CC4-5D6E-409C-BE32-E72D297353CC}">
              <c16:uniqueId val="{00000005-1378-475E-A185-568AB02E43EB}"/>
            </c:ext>
          </c:extLst>
        </c:ser>
        <c:dLbls>
          <c:showLegendKey val="0"/>
          <c:showVal val="0"/>
          <c:showCatName val="0"/>
          <c:showSerName val="0"/>
          <c:showPercent val="0"/>
          <c:showBubbleSize val="0"/>
        </c:dLbls>
        <c:marker val="1"/>
        <c:smooth val="0"/>
        <c:axId val="237456528"/>
        <c:axId val="237456920"/>
      </c:lineChart>
      <c:catAx>
        <c:axId val="23745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
                <a:ea typeface="+mn-ea"/>
                <a:cs typeface="+mn-cs"/>
              </a:defRPr>
            </a:pPr>
            <a:endParaRPr lang="en-US"/>
          </a:p>
        </c:txPr>
        <c:crossAx val="237456920"/>
        <c:crosses val="autoZero"/>
        <c:auto val="1"/>
        <c:lblAlgn val="ctr"/>
        <c:lblOffset val="100"/>
        <c:noMultiLvlLbl val="0"/>
      </c:catAx>
      <c:valAx>
        <c:axId val="237456920"/>
        <c:scaling>
          <c:orientation val="minMax"/>
        </c:scaling>
        <c:delete val="1"/>
        <c:axPos val="l"/>
        <c:numFmt formatCode="&quot;$&quot;#,##0" sourceLinked="0"/>
        <c:majorTickMark val="none"/>
        <c:minorTickMark val="none"/>
        <c:tickLblPos val="nextTo"/>
        <c:crossAx val="237456528"/>
        <c:crosses val="autoZero"/>
        <c:crossBetween val="between"/>
      </c:valAx>
      <c:spPr>
        <a:noFill/>
        <a:ln>
          <a:noFill/>
        </a:ln>
        <a:effectLst/>
      </c:spPr>
    </c:plotArea>
    <c:legend>
      <c:legendPos val="r"/>
      <c:legendEntry>
        <c:idx val="3"/>
        <c:delete val="1"/>
      </c:legendEntry>
      <c:layout>
        <c:manualLayout>
          <c:xMode val="edge"/>
          <c:yMode val="edge"/>
          <c:x val="0.71437899306554298"/>
          <c:y val="0.15732450161726999"/>
          <c:w val="0.23899363068367499"/>
          <c:h val="0.38951964029113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600">
          <a:latin typeface="Arial "/>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0.8941</cdr:x>
      <cdr:y>0.76199</cdr:y>
    </cdr:from>
    <cdr:to>
      <cdr:x>1</cdr:x>
      <cdr:y>0.9636</cdr:y>
    </cdr:to>
    <cdr:sp macro="" textlink="">
      <cdr:nvSpPr>
        <cdr:cNvPr id="2" name="TextBox 1"/>
        <cdr:cNvSpPr txBox="1"/>
      </cdr:nvSpPr>
      <cdr:spPr>
        <a:xfrm xmlns:a="http://schemas.openxmlformats.org/drawingml/2006/main">
          <a:off x="7947025" y="34559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0.8941</cdr:x>
      <cdr:y>0.76199</cdr:y>
    </cdr:from>
    <cdr:to>
      <cdr:x>1</cdr:x>
      <cdr:y>0.9636</cdr:y>
    </cdr:to>
    <cdr:sp macro="" textlink="">
      <cdr:nvSpPr>
        <cdr:cNvPr id="2" name="TextBox 1"/>
        <cdr:cNvSpPr txBox="1"/>
      </cdr:nvSpPr>
      <cdr:spPr>
        <a:xfrm xmlns:a="http://schemas.openxmlformats.org/drawingml/2006/main">
          <a:off x="7947025" y="34559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0.27358</cdr:x>
      <cdr:y>0.0336</cdr:y>
    </cdr:from>
    <cdr:to>
      <cdr:x>0.33535</cdr:x>
      <cdr:y>0.1344</cdr:y>
    </cdr:to>
    <cdr:sp macro="" textlink="">
      <cdr:nvSpPr>
        <cdr:cNvPr id="6" name="TextBox 1"/>
        <cdr:cNvSpPr txBox="1"/>
      </cdr:nvSpPr>
      <cdr:spPr>
        <a:xfrm xmlns:a="http://schemas.openxmlformats.org/drawingml/2006/main">
          <a:off x="2362200" y="152400"/>
          <a:ext cx="533348" cy="45717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2000" b="1" dirty="0" smtClean="0">
              <a:solidFill>
                <a:srgbClr val="FFFFFF"/>
              </a:solidFill>
            </a:rPr>
            <a:t>123</a:t>
          </a:r>
          <a:endParaRPr lang="en-US" sz="2000" b="1" dirty="0">
            <a:solidFill>
              <a:srgbClr val="FFFFFF"/>
            </a:solidFill>
          </a:endParaRPr>
        </a:p>
      </cdr:txBody>
    </cdr:sp>
  </cdr:relSizeAnchor>
  <cdr:relSizeAnchor xmlns:cdr="http://schemas.openxmlformats.org/drawingml/2006/chartDrawing">
    <cdr:from>
      <cdr:x>0.70601</cdr:x>
      <cdr:y>0.0336</cdr:y>
    </cdr:from>
    <cdr:to>
      <cdr:x>0.76779</cdr:x>
      <cdr:y>0.1176</cdr:y>
    </cdr:to>
    <cdr:sp macro="" textlink="">
      <cdr:nvSpPr>
        <cdr:cNvPr id="7" name="TextBox 1"/>
        <cdr:cNvSpPr txBox="1"/>
      </cdr:nvSpPr>
      <cdr:spPr>
        <a:xfrm xmlns:a="http://schemas.openxmlformats.org/drawingml/2006/main">
          <a:off x="6096000" y="152400"/>
          <a:ext cx="533434" cy="38098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en-US" sz="2000" b="1" dirty="0" smtClean="0">
              <a:solidFill>
                <a:srgbClr val="FFFFFF"/>
              </a:solidFill>
            </a:rPr>
            <a:t>125</a:t>
          </a:r>
          <a:endParaRPr lang="en-US" sz="2000" b="1" dirty="0">
            <a:solidFill>
              <a:srgbClr val="FFFFFF"/>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0.8941</cdr:x>
      <cdr:y>0.76199</cdr:y>
    </cdr:from>
    <cdr:to>
      <cdr:x>1</cdr:x>
      <cdr:y>0.9636</cdr:y>
    </cdr:to>
    <cdr:sp macro="" textlink="">
      <cdr:nvSpPr>
        <cdr:cNvPr id="2" name="TextBox 1"/>
        <cdr:cNvSpPr txBox="1"/>
      </cdr:nvSpPr>
      <cdr:spPr>
        <a:xfrm xmlns:a="http://schemas.openxmlformats.org/drawingml/2006/main">
          <a:off x="7947025" y="345598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0.25173</cdr:x>
      <cdr:y>0.55346</cdr:y>
    </cdr:from>
    <cdr:to>
      <cdr:x>0.31689</cdr:x>
      <cdr:y>0.64649</cdr:y>
    </cdr:to>
    <cdr:sp macro="" textlink="">
      <cdr:nvSpPr>
        <cdr:cNvPr id="9" name="TextBox 8"/>
        <cdr:cNvSpPr txBox="1"/>
      </cdr:nvSpPr>
      <cdr:spPr>
        <a:xfrm xmlns:a="http://schemas.openxmlformats.org/drawingml/2006/main">
          <a:off x="2119630" y="2447901"/>
          <a:ext cx="548640" cy="411480"/>
        </a:xfrm>
        <a:prstGeom xmlns:a="http://schemas.openxmlformats.org/drawingml/2006/main" prst="rect">
          <a:avLst/>
        </a:prstGeom>
      </cdr:spPr>
      <cdr:txBody>
        <a:bodyPr xmlns:a="http://schemas.openxmlformats.org/drawingml/2006/main" vertOverflow="clip" vert="horz" wrap="none" lIns="0" tIns="0" rIns="0" bIns="0" rtlCol="0" anchor="t" anchorCtr="0">
          <a:noAutofit/>
        </a:bodyPr>
        <a:lstStyle xmlns:a="http://schemas.openxmlformats.org/drawingml/2006/main"/>
        <a:p xmlns:a="http://schemas.openxmlformats.org/drawingml/2006/main">
          <a:endParaRPr lang="en-US" sz="2400" dirty="0" smtClean="0"/>
        </a:p>
      </cdr:txBody>
    </cdr:sp>
  </cdr:relSizeAnchor>
  <cdr:relSizeAnchor xmlns:cdr="http://schemas.openxmlformats.org/drawingml/2006/chartDrawing">
    <cdr:from>
      <cdr:x>0.30388</cdr:x>
      <cdr:y>0.45614</cdr:y>
    </cdr:from>
    <cdr:to>
      <cdr:x>0.36527</cdr:x>
      <cdr:y>0.53008</cdr:y>
    </cdr:to>
    <cdr:sp macro="" textlink="">
      <cdr:nvSpPr>
        <cdr:cNvPr id="10" name="TextBox 9"/>
        <cdr:cNvSpPr txBox="1"/>
      </cdr:nvSpPr>
      <cdr:spPr>
        <a:xfrm xmlns:a="http://schemas.openxmlformats.org/drawingml/2006/main">
          <a:off x="2558723" y="2017479"/>
          <a:ext cx="516869" cy="327000"/>
        </a:xfrm>
        <a:prstGeom xmlns:a="http://schemas.openxmlformats.org/drawingml/2006/main" prst="rect">
          <a:avLst/>
        </a:prstGeom>
      </cdr:spPr>
      <cdr:txBody>
        <a:bodyPr xmlns:a="http://schemas.openxmlformats.org/drawingml/2006/main" vertOverflow="clip" vert="horz" wrap="none" lIns="0" tIns="0" rIns="0" bIns="0" rtlCol="0" anchor="t" anchorCtr="0">
          <a:noAutofit/>
        </a:bodyPr>
        <a:lstStyle xmlns:a="http://schemas.openxmlformats.org/drawingml/2006/main"/>
        <a:p xmlns:a="http://schemas.openxmlformats.org/drawingml/2006/main">
          <a:pPr algn="ctr"/>
          <a:r>
            <a:rPr lang="en-US" sz="1800" b="1" dirty="0" smtClean="0">
              <a:solidFill>
                <a:schemeClr val="tx1"/>
              </a:solidFill>
              <a:latin typeface="Arial" charset="0"/>
              <a:ea typeface="Arial" charset="0"/>
              <a:cs typeface="Arial" charset="0"/>
            </a:rPr>
            <a:t>75%</a:t>
          </a:r>
        </a:p>
      </cdr:txBody>
    </cdr:sp>
  </cdr:relSizeAnchor>
  <cdr:relSizeAnchor xmlns:cdr="http://schemas.openxmlformats.org/drawingml/2006/chartDrawing">
    <cdr:from>
      <cdr:x>0.59056</cdr:x>
      <cdr:y>0.62235</cdr:y>
    </cdr:from>
    <cdr:to>
      <cdr:x>0.65194</cdr:x>
      <cdr:y>0.69628</cdr:y>
    </cdr:to>
    <cdr:sp macro="" textlink="">
      <cdr:nvSpPr>
        <cdr:cNvPr id="15" name="TextBox 14"/>
        <cdr:cNvSpPr txBox="1"/>
      </cdr:nvSpPr>
      <cdr:spPr>
        <a:xfrm xmlns:a="http://schemas.openxmlformats.org/drawingml/2006/main">
          <a:off x="4972542" y="2752583"/>
          <a:ext cx="516869" cy="327000"/>
        </a:xfrm>
        <a:prstGeom xmlns:a="http://schemas.openxmlformats.org/drawingml/2006/main" prst="rect">
          <a:avLst/>
        </a:prstGeom>
      </cdr:spPr>
      <cdr:txBody>
        <a:bodyPr xmlns:a="http://schemas.openxmlformats.org/drawingml/2006/main" vertOverflow="clip" vert="horz" wrap="none" lIns="0" tIns="0" rIns="0" bIns="0" rtlCol="0" anchor="t" anchorCtr="0">
          <a:noAutofit/>
        </a:bodyPr>
        <a:lstStyle xmlns:a="http://schemas.openxmlformats.org/drawingml/2006/main"/>
        <a:p xmlns:a="http://schemas.openxmlformats.org/drawingml/2006/main">
          <a:pPr algn="ctr"/>
          <a:r>
            <a:rPr lang="en-US" sz="1800" b="1" dirty="0" smtClean="0">
              <a:solidFill>
                <a:schemeClr val="tx1"/>
              </a:solidFill>
              <a:latin typeface="Arial" charset="0"/>
              <a:ea typeface="Arial" charset="0"/>
              <a:cs typeface="Arial" charset="0"/>
            </a:rPr>
            <a:t>76%</a:t>
          </a:r>
        </a:p>
      </cdr:txBody>
    </cdr:sp>
  </cdr:relSizeAnchor>
  <cdr:relSizeAnchor xmlns:cdr="http://schemas.openxmlformats.org/drawingml/2006/chartDrawing">
    <cdr:from>
      <cdr:x>0.89372</cdr:x>
      <cdr:y>0.55122</cdr:y>
    </cdr:from>
    <cdr:to>
      <cdr:x>0.95511</cdr:x>
      <cdr:y>0.62515</cdr:y>
    </cdr:to>
    <cdr:sp macro="" textlink="">
      <cdr:nvSpPr>
        <cdr:cNvPr id="16" name="TextBox 15"/>
        <cdr:cNvSpPr txBox="1"/>
      </cdr:nvSpPr>
      <cdr:spPr>
        <a:xfrm xmlns:a="http://schemas.openxmlformats.org/drawingml/2006/main">
          <a:off x="7525243" y="2438006"/>
          <a:ext cx="516869" cy="327000"/>
        </a:xfrm>
        <a:prstGeom xmlns:a="http://schemas.openxmlformats.org/drawingml/2006/main" prst="rect">
          <a:avLst/>
        </a:prstGeom>
      </cdr:spPr>
      <cdr:txBody>
        <a:bodyPr xmlns:a="http://schemas.openxmlformats.org/drawingml/2006/main" vertOverflow="clip" vert="horz" wrap="none" lIns="0" tIns="0" rIns="0" bIns="0" rtlCol="0" anchor="t" anchorCtr="0">
          <a:noAutofit/>
        </a:bodyPr>
        <a:lstStyle xmlns:a="http://schemas.openxmlformats.org/drawingml/2006/main"/>
        <a:p xmlns:a="http://schemas.openxmlformats.org/drawingml/2006/main">
          <a:pPr algn="ctr"/>
          <a:r>
            <a:rPr lang="en-US" sz="1800" b="1" dirty="0" smtClean="0">
              <a:solidFill>
                <a:schemeClr val="tx1"/>
              </a:solidFill>
              <a:latin typeface="Arial" charset="0"/>
              <a:ea typeface="Arial" charset="0"/>
              <a:cs typeface="Arial" charset="0"/>
            </a:rPr>
            <a:t>74%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70258"/>
          </a:xfrm>
          <a:prstGeom prst="rect">
            <a:avLst/>
          </a:prstGeom>
        </p:spPr>
        <p:txBody>
          <a:bodyPr vert="horz" lIns="93616" tIns="46808" rIns="93616" bIns="46808" rtlCol="0"/>
          <a:lstStyle>
            <a:lvl1pPr algn="r">
              <a:defRPr sz="1200"/>
            </a:lvl1pPr>
          </a:lstStyle>
          <a:p>
            <a:fld id="{AEE6B7D8-EDA8-3A4F-B92C-80AD36A23628}" type="datetimeFigureOut">
              <a:rPr lang="en-US" smtClean="0"/>
              <a:t>12/6/2017</a:t>
            </a:fld>
            <a:endParaRPr lang="en-US"/>
          </a:p>
        </p:txBody>
      </p:sp>
      <p:sp>
        <p:nvSpPr>
          <p:cNvPr id="4" name="Footer Placeholder 3"/>
          <p:cNvSpPr>
            <a:spLocks noGrp="1"/>
          </p:cNvSpPr>
          <p:nvPr>
            <p:ph type="ftr" sz="quarter" idx="2"/>
          </p:nvPr>
        </p:nvSpPr>
        <p:spPr>
          <a:xfrm>
            <a:off x="0" y="8902344"/>
            <a:ext cx="3037840" cy="470257"/>
          </a:xfrm>
          <a:prstGeom prst="rect">
            <a:avLst/>
          </a:prstGeom>
        </p:spPr>
        <p:txBody>
          <a:bodyPr vert="horz" lIns="93616" tIns="46808" rIns="93616" bIns="4680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902344"/>
            <a:ext cx="3037840" cy="470257"/>
          </a:xfrm>
          <a:prstGeom prst="rect">
            <a:avLst/>
          </a:prstGeom>
        </p:spPr>
        <p:txBody>
          <a:bodyPr vert="horz" lIns="93616" tIns="46808" rIns="93616" bIns="46808" rtlCol="0" anchor="b"/>
          <a:lstStyle>
            <a:lvl1pPr algn="r">
              <a:defRPr sz="1200"/>
            </a:lvl1pPr>
          </a:lstStyle>
          <a:p>
            <a:fld id="{7B744228-671C-2F48-87B1-11FCFB265EA5}" type="slidenum">
              <a:rPr lang="en-US" smtClean="0"/>
              <a:t>‹#›</a:t>
            </a:fld>
            <a:endParaRPr lang="en-US"/>
          </a:p>
        </p:txBody>
      </p:sp>
    </p:spTree>
    <p:extLst>
      <p:ext uri="{BB962C8B-B14F-4D97-AF65-F5344CB8AC3E}">
        <p14:creationId xmlns:p14="http://schemas.microsoft.com/office/powerpoint/2010/main" val="1801414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70258"/>
          </a:xfrm>
          <a:prstGeom prst="rect">
            <a:avLst/>
          </a:prstGeom>
        </p:spPr>
        <p:txBody>
          <a:bodyPr vert="horz" lIns="93616" tIns="46808" rIns="93616" bIns="46808" rtlCol="0"/>
          <a:lstStyle>
            <a:lvl1pPr algn="l">
              <a:defRPr sz="1200"/>
            </a:lvl1pPr>
          </a:lstStyle>
          <a:p>
            <a:endParaRPr lang="en-US"/>
          </a:p>
        </p:txBody>
      </p:sp>
      <p:sp>
        <p:nvSpPr>
          <p:cNvPr id="3" name="Date Placeholder 2"/>
          <p:cNvSpPr>
            <a:spLocks noGrp="1"/>
          </p:cNvSpPr>
          <p:nvPr>
            <p:ph type="dt" idx="1"/>
          </p:nvPr>
        </p:nvSpPr>
        <p:spPr>
          <a:xfrm>
            <a:off x="3970938" y="0"/>
            <a:ext cx="3037840" cy="470258"/>
          </a:xfrm>
          <a:prstGeom prst="rect">
            <a:avLst/>
          </a:prstGeom>
        </p:spPr>
        <p:txBody>
          <a:bodyPr vert="horz" lIns="93616" tIns="46808" rIns="93616" bIns="46808" rtlCol="0"/>
          <a:lstStyle>
            <a:lvl1pPr algn="r">
              <a:defRPr sz="1200"/>
            </a:lvl1pPr>
          </a:lstStyle>
          <a:p>
            <a:fld id="{B72C7CCF-8A7B-EE46-92A5-557BDC9EF3BA}" type="datetimeFigureOut">
              <a:rPr lang="en-US" smtClean="0"/>
              <a:t>12/6/2017</a:t>
            </a:fld>
            <a:endParaRPr lang="en-US"/>
          </a:p>
        </p:txBody>
      </p:sp>
      <p:sp>
        <p:nvSpPr>
          <p:cNvPr id="4" name="Slide Image Placeholder 3"/>
          <p:cNvSpPr>
            <a:spLocks noGrp="1" noRot="1" noChangeAspect="1"/>
          </p:cNvSpPr>
          <p:nvPr>
            <p:ph type="sldImg" idx="2"/>
          </p:nvPr>
        </p:nvSpPr>
        <p:spPr>
          <a:xfrm>
            <a:off x="1397000" y="1171575"/>
            <a:ext cx="4216400" cy="3163888"/>
          </a:xfrm>
          <a:prstGeom prst="rect">
            <a:avLst/>
          </a:prstGeom>
          <a:noFill/>
          <a:ln w="12700">
            <a:solidFill>
              <a:prstClr val="black"/>
            </a:solidFill>
          </a:ln>
        </p:spPr>
        <p:txBody>
          <a:bodyPr vert="horz" lIns="93616" tIns="46808" rIns="93616" bIns="46808" rtlCol="0" anchor="ctr"/>
          <a:lstStyle/>
          <a:p>
            <a:endParaRPr lang="en-US"/>
          </a:p>
        </p:txBody>
      </p:sp>
      <p:sp>
        <p:nvSpPr>
          <p:cNvPr id="5" name="Notes Placeholder 4"/>
          <p:cNvSpPr>
            <a:spLocks noGrp="1"/>
          </p:cNvSpPr>
          <p:nvPr>
            <p:ph type="body" sz="quarter" idx="3"/>
          </p:nvPr>
        </p:nvSpPr>
        <p:spPr>
          <a:xfrm>
            <a:off x="701040" y="4510564"/>
            <a:ext cx="5608320" cy="3690461"/>
          </a:xfrm>
          <a:prstGeom prst="rect">
            <a:avLst/>
          </a:prstGeom>
        </p:spPr>
        <p:txBody>
          <a:bodyPr vert="horz" lIns="93616" tIns="46808" rIns="93616" bIns="468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37840" cy="470257"/>
          </a:xfrm>
          <a:prstGeom prst="rect">
            <a:avLst/>
          </a:prstGeom>
        </p:spPr>
        <p:txBody>
          <a:bodyPr vert="horz" lIns="93616" tIns="46808" rIns="93616" bIns="4680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902344"/>
            <a:ext cx="3037840" cy="470257"/>
          </a:xfrm>
          <a:prstGeom prst="rect">
            <a:avLst/>
          </a:prstGeom>
        </p:spPr>
        <p:txBody>
          <a:bodyPr vert="horz" lIns="93616" tIns="46808" rIns="93616" bIns="46808" rtlCol="0" anchor="b"/>
          <a:lstStyle>
            <a:lvl1pPr algn="r">
              <a:defRPr sz="1200"/>
            </a:lvl1pPr>
          </a:lstStyle>
          <a:p>
            <a:fld id="{B873B0CE-6166-714D-9DE8-697B07EB01E8}" type="slidenum">
              <a:rPr lang="en-US" smtClean="0"/>
              <a:t>‹#›</a:t>
            </a:fld>
            <a:endParaRPr lang="en-US"/>
          </a:p>
        </p:txBody>
      </p:sp>
    </p:spTree>
    <p:extLst>
      <p:ext uri="{BB962C8B-B14F-4D97-AF65-F5344CB8AC3E}">
        <p14:creationId xmlns:p14="http://schemas.microsoft.com/office/powerpoint/2010/main" val="1692448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873B0CE-6166-714D-9DE8-697B07EB01E8}" type="slidenum">
              <a:rPr lang="en-US" smtClean="0"/>
              <a:t>1</a:t>
            </a:fld>
            <a:endParaRPr lang="en-US"/>
          </a:p>
        </p:txBody>
      </p:sp>
    </p:spTree>
    <p:extLst>
      <p:ext uri="{BB962C8B-B14F-4D97-AF65-F5344CB8AC3E}">
        <p14:creationId xmlns:p14="http://schemas.microsoft.com/office/powerpoint/2010/main" val="140576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736" y="4595768"/>
            <a:ext cx="5624927" cy="4495800"/>
          </a:xfrm>
        </p:spPr>
        <p:txBody>
          <a:bodyPr>
            <a:normAutofit/>
          </a:bodyPr>
          <a:lstStyle/>
          <a:p>
            <a:r>
              <a:rPr lang="en-US" baseline="0" dirty="0" smtClean="0"/>
              <a:t>Despite the growing number of women who want to avoid a </a:t>
            </a:r>
            <a:r>
              <a:rPr lang="en-US" baseline="0" dirty="0" smtClean="0"/>
              <a:t>pregnancy, </a:t>
            </a:r>
            <a:r>
              <a:rPr lang="en-US" baseline="0" dirty="0" smtClean="0"/>
              <a:t>there has been a decline in the number of women in developing regions with unmet need from 225 million women in 2014 to 214 million women in 2017.  </a:t>
            </a:r>
          </a:p>
          <a:p>
            <a:endParaRPr lang="en-US" baseline="0" dirty="0" smtClean="0"/>
          </a:p>
          <a:p>
            <a:r>
              <a:rPr lang="en-US" baseline="0" dirty="0" smtClean="0"/>
              <a:t>This decline is largely being driven by increases in modern contraceptive use.</a:t>
            </a:r>
          </a:p>
          <a:p>
            <a:endParaRPr lang="en-US" baseline="0" dirty="0" smtClean="0"/>
          </a:p>
          <a:p>
            <a:r>
              <a:rPr lang="en-US" baseline="0" dirty="0" smtClean="0"/>
              <a:t>The number of women in developing countries wanting to avoid pregnancy has grown over time due to population growth as well as more women and couples wanting smaller families.</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B27EDE7C-6D77-441B-9F4B-400FFF7C003F}" type="slidenum">
              <a:rPr lang="en-US" smtClean="0"/>
              <a:pPr/>
              <a:t>10</a:t>
            </a:fld>
            <a:endParaRPr lang="en-US"/>
          </a:p>
        </p:txBody>
      </p:sp>
    </p:spTree>
    <p:extLst>
      <p:ext uri="{BB962C8B-B14F-4D97-AF65-F5344CB8AC3E}">
        <p14:creationId xmlns:p14="http://schemas.microsoft.com/office/powerpoint/2010/main" val="428327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736" y="4492127"/>
            <a:ext cx="5624927" cy="4495800"/>
          </a:xfrm>
        </p:spPr>
        <p:txBody>
          <a:bodyPr>
            <a:normAutofit/>
          </a:bodyPr>
          <a:lstStyle/>
          <a:p>
            <a:endParaRPr lang="en-US" sz="1200" b="0" kern="1200" baseline="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endParaRPr lang="en-US" sz="1200" b="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7EDE7C-6D77-441B-9F4B-400FFF7C003F}" type="slidenum">
              <a:rPr lang="en-US" smtClean="0"/>
              <a:pPr/>
              <a:t>11</a:t>
            </a:fld>
            <a:endParaRPr lang="en-US"/>
          </a:p>
        </p:txBody>
      </p:sp>
    </p:spTree>
    <p:extLst>
      <p:ext uri="{BB962C8B-B14F-4D97-AF65-F5344CB8AC3E}">
        <p14:creationId xmlns:p14="http://schemas.microsoft.com/office/powerpoint/2010/main" val="2848770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736" y="4492127"/>
            <a:ext cx="5624927" cy="4495800"/>
          </a:xfrm>
        </p:spPr>
        <p:txBody>
          <a:bodyPr>
            <a:normAutofit/>
          </a:bodyPr>
          <a:lstStyle/>
          <a:p>
            <a:r>
              <a:rPr lang="en-US" sz="1200" b="0" i="0" u="none" strike="noStrike" kern="1200" baseline="0" dirty="0" smtClean="0">
                <a:solidFill>
                  <a:schemeClr val="tx1"/>
                </a:solidFill>
                <a:latin typeface="+mn-lt"/>
                <a:ea typeface="+mn-ea"/>
                <a:cs typeface="+mn-cs"/>
              </a:rPr>
              <a:t>Many women who give birth in developing regions do not receive essential maternal and newborn health care. There are also wide disparities in maternal and newborn health care across regions. </a:t>
            </a:r>
          </a:p>
          <a:p>
            <a:endParaRPr lang="en-US" baseline="0" dirty="0" smtClean="0"/>
          </a:p>
        </p:txBody>
      </p:sp>
      <p:sp>
        <p:nvSpPr>
          <p:cNvPr id="4" name="Slide Number Placeholder 3"/>
          <p:cNvSpPr>
            <a:spLocks noGrp="1"/>
          </p:cNvSpPr>
          <p:nvPr>
            <p:ph type="sldNum" sz="quarter" idx="10"/>
          </p:nvPr>
        </p:nvSpPr>
        <p:spPr/>
        <p:txBody>
          <a:bodyPr/>
          <a:lstStyle/>
          <a:p>
            <a:fld id="{B27EDE7C-6D77-441B-9F4B-400FFF7C003F}" type="slidenum">
              <a:rPr lang="en-US" smtClean="0"/>
              <a:pPr/>
              <a:t>12</a:t>
            </a:fld>
            <a:endParaRPr lang="en-US"/>
          </a:p>
        </p:txBody>
      </p:sp>
    </p:spTree>
    <p:extLst>
      <p:ext uri="{BB962C8B-B14F-4D97-AF65-F5344CB8AC3E}">
        <p14:creationId xmlns:p14="http://schemas.microsoft.com/office/powerpoint/2010/main" val="3160066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736" y="4639836"/>
            <a:ext cx="5624927" cy="4495800"/>
          </a:xfrm>
        </p:spPr>
        <p:txBody>
          <a:bodyPr>
            <a:normAutofit/>
          </a:bodyPr>
          <a:lstStyle/>
          <a:p>
            <a:r>
              <a:rPr lang="en-US" sz="1200" b="0" i="0" u="none" strike="noStrike" kern="1200" baseline="0" dirty="0" smtClean="0">
                <a:solidFill>
                  <a:schemeClr val="tx1"/>
                </a:solidFill>
                <a:latin typeface="+mn-lt"/>
                <a:ea typeface="+mn-ea"/>
                <a:cs typeface="+mn-cs"/>
              </a:rPr>
              <a:t>If all unmet need for modern contraception were satisfied in developing regions, there would be approximately a three-quarters decline in unintended pregnancies, unplanned births, and induced abortions.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Calibri (Body)"/>
            </a:endParaRPr>
          </a:p>
          <a:p>
            <a:endParaRPr lang="en-US" dirty="0" smtClean="0">
              <a:latin typeface="Calibri (Body)"/>
            </a:endParaRPr>
          </a:p>
        </p:txBody>
      </p:sp>
      <p:sp>
        <p:nvSpPr>
          <p:cNvPr id="4" name="Slide Number Placeholder 3"/>
          <p:cNvSpPr>
            <a:spLocks noGrp="1"/>
          </p:cNvSpPr>
          <p:nvPr>
            <p:ph type="sldNum" sz="quarter" idx="10"/>
          </p:nvPr>
        </p:nvSpPr>
        <p:spPr/>
        <p:txBody>
          <a:bodyPr/>
          <a:lstStyle/>
          <a:p>
            <a:fld id="{B27EDE7C-6D77-441B-9F4B-400FFF7C003F}" type="slidenum">
              <a:rPr lang="en-US" smtClean="0"/>
              <a:pPr/>
              <a:t>13</a:t>
            </a:fld>
            <a:endParaRPr lang="en-US"/>
          </a:p>
        </p:txBody>
      </p:sp>
    </p:spTree>
    <p:extLst>
      <p:ext uri="{BB962C8B-B14F-4D97-AF65-F5344CB8AC3E}">
        <p14:creationId xmlns:p14="http://schemas.microsoft.com/office/powerpoint/2010/main" val="35276232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2736" y="4639836"/>
            <a:ext cx="5624927" cy="4495800"/>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latin typeface="Calibri (Body)"/>
              </a:rPr>
              <a:t>Investing in both contraceptive and maternal care results in the largest declines in maternal mortality.  </a:t>
            </a:r>
            <a:r>
              <a:rPr lang="en-US" kern="1200" dirty="0" smtClean="0">
                <a:solidFill>
                  <a:schemeClr val="tx1"/>
                </a:solidFill>
                <a:latin typeface="Calibri (Body)"/>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dirty="0" smtClean="0">
              <a:solidFill>
                <a:schemeClr val="tx1"/>
              </a:solidFill>
              <a:latin typeface="Calibri (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Calibri (Body)"/>
              </a:rPr>
              <a:t>Under</a:t>
            </a:r>
            <a:r>
              <a:rPr lang="en-US" kern="1200" baseline="0" dirty="0" smtClean="0">
                <a:solidFill>
                  <a:schemeClr val="tx1"/>
                </a:solidFill>
                <a:latin typeface="Calibri (Body)"/>
              </a:rPr>
              <a:t> current levels of contraceptive and maternal health care, we still see about 308,000 maternal deaths in a year in developing regions.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baseline="0" dirty="0" smtClean="0">
              <a:solidFill>
                <a:schemeClr val="tx1"/>
              </a:solidFill>
              <a:latin typeface="Calibri (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latin typeface="Calibri (Body)"/>
              </a:rPr>
              <a:t>If all women who needed it received recommended levels of maternal care, deaths due to pregnancy-related causes would drop dramatically to about 112,000.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baseline="0" dirty="0" smtClean="0">
              <a:solidFill>
                <a:schemeClr val="tx1"/>
              </a:solidFill>
              <a:latin typeface="Calibri (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latin typeface="Calibri (Body)"/>
              </a:rPr>
              <a:t>If investments were made to meet not only maternal care needs but also full provision of contraceptive services to women who want to avoid pregnancy, maternal deaths would drop further to an estimated 84,000 each year—this last bar—from the 308,000 under current levels of care.</a:t>
            </a:r>
            <a:endParaRPr lang="en-US" dirty="0" smtClean="0">
              <a:latin typeface="Calibri (Body)"/>
            </a:endParaRPr>
          </a:p>
        </p:txBody>
      </p:sp>
      <p:sp>
        <p:nvSpPr>
          <p:cNvPr id="4" name="Slide Number Placeholder 3"/>
          <p:cNvSpPr>
            <a:spLocks noGrp="1"/>
          </p:cNvSpPr>
          <p:nvPr>
            <p:ph type="sldNum" sz="quarter" idx="10"/>
          </p:nvPr>
        </p:nvSpPr>
        <p:spPr/>
        <p:txBody>
          <a:bodyPr/>
          <a:lstStyle/>
          <a:p>
            <a:fld id="{B27EDE7C-6D77-441B-9F4B-400FFF7C003F}" type="slidenum">
              <a:rPr lang="en-US" smtClean="0"/>
              <a:pPr/>
              <a:t>14</a:t>
            </a:fld>
            <a:endParaRPr lang="en-US"/>
          </a:p>
        </p:txBody>
      </p:sp>
    </p:spTree>
    <p:extLst>
      <p:ext uri="{BB962C8B-B14F-4D97-AF65-F5344CB8AC3E}">
        <p14:creationId xmlns:p14="http://schemas.microsoft.com/office/powerpoint/2010/main" val="3387233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3738"/>
            <a:ext cx="4646613" cy="3486150"/>
          </a:xfrm>
        </p:spPr>
      </p:sp>
      <p:sp>
        <p:nvSpPr>
          <p:cNvPr id="3" name="Notes Placeholder 2"/>
          <p:cNvSpPr>
            <a:spLocks noGrp="1"/>
          </p:cNvSpPr>
          <p:nvPr>
            <p:ph type="body" idx="1"/>
          </p:nvPr>
        </p:nvSpPr>
        <p:spPr>
          <a:xfrm>
            <a:off x="372718" y="4609368"/>
            <a:ext cx="6112565" cy="4292976"/>
          </a:xfr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dirty="0" smtClean="0">
                <a:solidFill>
                  <a:schemeClr val="tx1"/>
                </a:solidFill>
                <a:latin typeface="Calibri (Body)"/>
              </a:rPr>
              <a:t>Investing in both contraceptive</a:t>
            </a:r>
            <a:r>
              <a:rPr lang="en-US" kern="1200" baseline="0" dirty="0" smtClean="0">
                <a:solidFill>
                  <a:schemeClr val="tx1"/>
                </a:solidFill>
                <a:latin typeface="Calibri (Body)"/>
              </a:rPr>
              <a:t> and maternal and newborn care not only saves lives, it saves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baseline="0" dirty="0" smtClean="0">
              <a:solidFill>
                <a:schemeClr val="tx1"/>
              </a:solidFill>
              <a:latin typeface="Calibri (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latin typeface="Calibri (Body)"/>
              </a:rPr>
              <a:t>Current levels of care in developing regions cost about </a:t>
            </a:r>
            <a:r>
              <a:rPr lang="en-US" b="1" kern="1200" baseline="0" dirty="0" smtClean="0">
                <a:solidFill>
                  <a:schemeClr val="tx1"/>
                </a:solidFill>
                <a:latin typeface="Calibri (Body)"/>
              </a:rPr>
              <a:t>$32 </a:t>
            </a:r>
            <a:r>
              <a:rPr lang="en-US" kern="1200" baseline="0" dirty="0" smtClean="0">
                <a:solidFill>
                  <a:schemeClr val="tx1"/>
                </a:solidFill>
                <a:latin typeface="Calibri (Body)"/>
              </a:rPr>
              <a:t>billion annually.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baseline="0" dirty="0" smtClean="0">
              <a:solidFill>
                <a:schemeClr val="tx1"/>
              </a:solidFill>
              <a:latin typeface="Calibri (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latin typeface="Calibri (Body)"/>
              </a:rPr>
              <a:t>The middle bar shows what the cost would be if ONLY maternal and newborn health care</a:t>
            </a:r>
            <a:r>
              <a:rPr lang="en-US" kern="1200" dirty="0" smtClean="0">
                <a:solidFill>
                  <a:schemeClr val="tx1"/>
                </a:solidFill>
                <a:latin typeface="Calibri (Body)"/>
              </a:rPr>
              <a:t> were expanded to fully meet the needs of all pregnant women.  This would cost </a:t>
            </a:r>
            <a:r>
              <a:rPr lang="en-US" b="1" kern="1200" dirty="0" smtClean="0">
                <a:solidFill>
                  <a:schemeClr val="tx1"/>
                </a:solidFill>
                <a:latin typeface="Calibri (Body)"/>
              </a:rPr>
              <a:t>$60.4 </a:t>
            </a:r>
            <a:r>
              <a:rPr lang="en-US" kern="1200" baseline="0" dirty="0" smtClean="0">
                <a:solidFill>
                  <a:schemeClr val="tx1"/>
                </a:solidFill>
                <a:latin typeface="Calibri (Body)"/>
              </a:rPr>
              <a:t>billion annually.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baseline="0" dirty="0" smtClean="0">
              <a:solidFill>
                <a:schemeClr val="tx1"/>
              </a:solidFill>
              <a:latin typeface="Calibri (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latin typeface="Calibri (Body)"/>
              </a:rPr>
              <a:t>However, if we improve not only maternal and newborn care, but also fully meet women’s and couples’ contraceptive needs, we actually end up saving costs by preventing 67 million unintended pregnancies.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kern="1200" baseline="0" dirty="0" smtClean="0">
              <a:solidFill>
                <a:schemeClr val="tx1"/>
              </a:solidFill>
              <a:latin typeface="Calibri (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kern="1200" baseline="0" dirty="0" smtClean="0">
                <a:solidFill>
                  <a:schemeClr val="tx1"/>
                </a:solidFill>
                <a:latin typeface="Calibri (Body)"/>
              </a:rPr>
              <a:t>By spending an additional </a:t>
            </a:r>
            <a:r>
              <a:rPr lang="en-US" b="1" kern="1200" baseline="0" dirty="0" smtClean="0">
                <a:solidFill>
                  <a:schemeClr val="tx1"/>
                </a:solidFill>
                <a:latin typeface="Calibri (Body)"/>
              </a:rPr>
              <a:t>$5.7 </a:t>
            </a:r>
            <a:r>
              <a:rPr lang="en-US" kern="1200" baseline="0" dirty="0" smtClean="0">
                <a:solidFill>
                  <a:schemeClr val="tx1"/>
                </a:solidFill>
                <a:latin typeface="Calibri (Body)"/>
              </a:rPr>
              <a:t>billion on contraceptive care, we would end up saving </a:t>
            </a:r>
            <a:r>
              <a:rPr lang="en-US" b="1" kern="1200" baseline="0" dirty="0" smtClean="0">
                <a:solidFill>
                  <a:schemeClr val="tx1"/>
                </a:solidFill>
                <a:latin typeface="Calibri (Body)"/>
              </a:rPr>
              <a:t>$12.6 </a:t>
            </a:r>
            <a:r>
              <a:rPr lang="en-US" kern="1200" baseline="0" dirty="0" smtClean="0">
                <a:solidFill>
                  <a:schemeClr val="tx1"/>
                </a:solidFill>
                <a:latin typeface="Calibri (Body)"/>
              </a:rPr>
              <a:t>billion on maternal care – this gives us a net savings of </a:t>
            </a:r>
            <a:r>
              <a:rPr lang="en-US" b="1" kern="1200" baseline="0" dirty="0" smtClean="0">
                <a:solidFill>
                  <a:schemeClr val="tx1"/>
                </a:solidFill>
                <a:latin typeface="Calibri (Body)"/>
              </a:rPr>
              <a:t>$6.9 </a:t>
            </a:r>
            <a:r>
              <a:rPr lang="en-US" kern="1200" baseline="0" dirty="0" smtClean="0">
                <a:solidFill>
                  <a:schemeClr val="tx1"/>
                </a:solidFill>
                <a:latin typeface="Calibri (Body)"/>
              </a:rPr>
              <a:t>billion. </a:t>
            </a:r>
            <a:endParaRPr lang="en-US" kern="1200" dirty="0" smtClean="0">
              <a:solidFill>
                <a:schemeClr val="tx1"/>
              </a:solidFill>
              <a:latin typeface="Calibri (Body)"/>
            </a:endParaRPr>
          </a:p>
        </p:txBody>
      </p:sp>
      <p:sp>
        <p:nvSpPr>
          <p:cNvPr id="4" name="Slide Number Placeholder 3"/>
          <p:cNvSpPr>
            <a:spLocks noGrp="1"/>
          </p:cNvSpPr>
          <p:nvPr>
            <p:ph type="sldNum" sz="quarter" idx="10"/>
          </p:nvPr>
        </p:nvSpPr>
        <p:spPr/>
        <p:txBody>
          <a:bodyPr/>
          <a:lstStyle/>
          <a:p>
            <a:fld id="{B27EDE7C-6D77-441B-9F4B-400FFF7C003F}" type="slidenum">
              <a:rPr lang="en-US" smtClean="0"/>
              <a:pPr/>
              <a:t>15</a:t>
            </a:fld>
            <a:endParaRPr lang="en-US"/>
          </a:p>
        </p:txBody>
      </p:sp>
    </p:spTree>
    <p:extLst>
      <p:ext uri="{BB962C8B-B14F-4D97-AF65-F5344CB8AC3E}">
        <p14:creationId xmlns:p14="http://schemas.microsoft.com/office/powerpoint/2010/main" val="2214528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Body)"/>
              </a:rPr>
              <a:t>Every additional dollar spent on contraceptive care in developing regions saves </a:t>
            </a:r>
            <a:r>
              <a:rPr lang="en-US" b="1" dirty="0" smtClean="0">
                <a:effectLst>
                  <a:outerShdw blurRad="38100" dist="38100" dir="2700000" algn="tl">
                    <a:srgbClr val="000000">
                      <a:alpha val="43137"/>
                    </a:srgbClr>
                  </a:outerShdw>
                </a:effectLst>
                <a:latin typeface="Calibri (Body)"/>
              </a:rPr>
              <a:t>$2.20</a:t>
            </a:r>
            <a:r>
              <a:rPr lang="en-US" b="1" baseline="0" dirty="0" smtClean="0">
                <a:effectLst>
                  <a:outerShdw blurRad="38100" dist="38100" dir="2700000" algn="tl">
                    <a:srgbClr val="000000">
                      <a:alpha val="43137"/>
                    </a:srgbClr>
                  </a:outerShdw>
                </a:effectLst>
                <a:latin typeface="Calibri (Body)"/>
              </a:rPr>
              <a:t> </a:t>
            </a:r>
            <a:r>
              <a:rPr lang="en-US" dirty="0" smtClean="0">
                <a:latin typeface="Calibri (Body)"/>
              </a:rPr>
              <a:t>on maternal and newborn care due to declines in unintended pregnancies.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Calibri (Body)"/>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Calibri (Body)"/>
              </a:rPr>
              <a:t>Investing in contraceptive care is a cost-saving investment.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latin typeface="Calibri (Body)"/>
            </a:endParaRPr>
          </a:p>
        </p:txBody>
      </p:sp>
      <p:sp>
        <p:nvSpPr>
          <p:cNvPr id="4" name="Slide Number Placeholder 3"/>
          <p:cNvSpPr>
            <a:spLocks noGrp="1"/>
          </p:cNvSpPr>
          <p:nvPr>
            <p:ph type="sldNum" sz="quarter" idx="10"/>
          </p:nvPr>
        </p:nvSpPr>
        <p:spPr/>
        <p:txBody>
          <a:bodyPr/>
          <a:lstStyle/>
          <a:p>
            <a:fld id="{B27EDE7C-6D77-441B-9F4B-400FFF7C003F}" type="slidenum">
              <a:rPr lang="en-US" smtClean="0"/>
              <a:pPr/>
              <a:t>16</a:t>
            </a:fld>
            <a:endParaRPr lang="en-US"/>
          </a:p>
        </p:txBody>
      </p:sp>
    </p:spTree>
    <p:extLst>
      <p:ext uri="{BB962C8B-B14F-4D97-AF65-F5344CB8AC3E}">
        <p14:creationId xmlns:p14="http://schemas.microsoft.com/office/powerpoint/2010/main" val="746723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A02AF99-CF8F-444B-B7A1-C8004EDC9F2F}" type="slidenum">
              <a:rPr lang="en-US"/>
              <a:pPr/>
              <a:t>17</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xfrm>
            <a:off x="521806" y="228600"/>
            <a:ext cx="5624927" cy="4495800"/>
          </a:xfrm>
        </p:spPr>
        <p:txBody>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NEXT SLIDE</a:t>
            </a:r>
          </a:p>
          <a:p>
            <a:pPr marL="342900" marR="0" lvl="0" indent="-34290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per capita terms, spending about </a:t>
            </a:r>
            <a:r>
              <a:rPr lang="en-US" sz="1200" b="1" strike="noStrike" kern="1200" dirty="0" smtClean="0">
                <a:solidFill>
                  <a:schemeClr val="tx1"/>
                </a:solidFill>
                <a:effectLst/>
                <a:latin typeface="+mn-lt"/>
                <a:ea typeface="+mn-ea"/>
                <a:cs typeface="+mn-cs"/>
              </a:rPr>
              <a:t>$8.56 </a:t>
            </a:r>
            <a:r>
              <a:rPr lang="en-US" sz="1200" kern="1200" dirty="0" smtClean="0">
                <a:solidFill>
                  <a:schemeClr val="tx1"/>
                </a:solidFill>
                <a:effectLst/>
                <a:latin typeface="+mn-lt"/>
                <a:ea typeface="+mn-ea"/>
                <a:cs typeface="+mn-cs"/>
              </a:rPr>
              <a:t>per person per year in developing regions on</a:t>
            </a:r>
            <a:r>
              <a:rPr lang="en-US" sz="1200" kern="1200" baseline="0" dirty="0" smtClean="0">
                <a:solidFill>
                  <a:schemeClr val="tx1"/>
                </a:solidFill>
                <a:effectLst/>
                <a:latin typeface="+mn-lt"/>
                <a:ea typeface="+mn-ea"/>
                <a:cs typeface="+mn-cs"/>
              </a:rPr>
              <a:t> contraceptive, maternal and newborn health care would result in substantial impacts: from 67 million fewer unintended pregnancies to 224,000 fewer maternal deaths.</a:t>
            </a:r>
            <a:endParaRPr lang="en-US" sz="1200" kern="1200" dirty="0" smtClean="0">
              <a:solidFill>
                <a:schemeClr val="tx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284409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A02AF99-CF8F-444B-B7A1-C8004EDC9F2F}" type="slidenum">
              <a:rPr lang="en-US"/>
              <a:pPr/>
              <a:t>18</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xfrm>
            <a:off x="838200" y="381000"/>
            <a:ext cx="5257800" cy="4572000"/>
          </a:xfrm>
        </p:spPr>
        <p:txBody>
          <a:bodyPr/>
          <a:lstStyle/>
          <a:p>
            <a:pPr marL="342900" marR="0" lvl="0" indent="-342900" algn="l" defTabSz="914400" rtl="0" eaLnBrk="1" fontAlgn="base" latinLnBrk="0" hangingPunct="1">
              <a:lnSpc>
                <a:spcPct val="100000"/>
              </a:lnSpc>
              <a:spcBef>
                <a:spcPct val="30000"/>
              </a:spcBef>
              <a:spcAft>
                <a:spcPct val="0"/>
              </a:spcAft>
              <a:buClrTx/>
              <a:buSzTx/>
              <a:buFontTx/>
              <a:buNone/>
              <a:tabLst/>
              <a:defRPr/>
            </a:pPr>
            <a:endParaRPr lang="en-US" sz="1600" b="0" dirty="0" smtClean="0"/>
          </a:p>
        </p:txBody>
      </p:sp>
    </p:spTree>
    <p:extLst>
      <p:ext uri="{BB962C8B-B14F-4D97-AF65-F5344CB8AC3E}">
        <p14:creationId xmlns:p14="http://schemas.microsoft.com/office/powerpoint/2010/main" val="3705631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A02AF99-CF8F-444B-B7A1-C8004EDC9F2F}" type="slidenum">
              <a:rPr lang="en-US"/>
              <a:pPr/>
              <a:t>19</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xfrm>
            <a:off x="838200" y="381000"/>
            <a:ext cx="5257800" cy="4572000"/>
          </a:xfrm>
        </p:spPr>
        <p:txBody>
          <a:bodyPr/>
          <a:lstStyle/>
          <a:p>
            <a:endParaRPr lang="en-US" sz="1600" b="0" dirty="0" smtClean="0"/>
          </a:p>
        </p:txBody>
      </p:sp>
    </p:spTree>
    <p:extLst>
      <p:ext uri="{BB962C8B-B14F-4D97-AF65-F5344CB8AC3E}">
        <p14:creationId xmlns:p14="http://schemas.microsoft.com/office/powerpoint/2010/main" val="9470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latin typeface="+mn-lt"/>
            </a:endParaRPr>
          </a:p>
        </p:txBody>
      </p:sp>
      <p:sp>
        <p:nvSpPr>
          <p:cNvPr id="4" name="Slide Number Placeholder 3"/>
          <p:cNvSpPr>
            <a:spLocks noGrp="1"/>
          </p:cNvSpPr>
          <p:nvPr>
            <p:ph type="sldNum" sz="quarter" idx="10"/>
          </p:nvPr>
        </p:nvSpPr>
        <p:spPr/>
        <p:txBody>
          <a:bodyPr/>
          <a:lstStyle/>
          <a:p>
            <a:fld id="{B873B0CE-6166-714D-9DE8-697B07EB01E8}" type="slidenum">
              <a:rPr lang="en-US" smtClean="0"/>
              <a:t>2</a:t>
            </a:fld>
            <a:endParaRPr lang="en-US"/>
          </a:p>
        </p:txBody>
      </p:sp>
    </p:spTree>
    <p:extLst>
      <p:ext uri="{BB962C8B-B14F-4D97-AF65-F5344CB8AC3E}">
        <p14:creationId xmlns:p14="http://schemas.microsoft.com/office/powerpoint/2010/main" val="31939151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873B0CE-6166-714D-9DE8-697B07EB01E8}" type="slidenum">
              <a:rPr lang="en-US" smtClean="0"/>
              <a:t>20</a:t>
            </a:fld>
            <a:endParaRPr lang="en-US"/>
          </a:p>
        </p:txBody>
      </p:sp>
    </p:spTree>
    <p:extLst>
      <p:ext uri="{BB962C8B-B14F-4D97-AF65-F5344CB8AC3E}">
        <p14:creationId xmlns:p14="http://schemas.microsoft.com/office/powerpoint/2010/main" val="26022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These estimates describe the current situation in 2017 for women of reproductive age in developing regions, spanning Asia, Africa and Latin America and the Caribbean (including more than 140 countries).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AIU compares different scenarios of coverage for needed care, focusing current levels of contraceptive, maternal and newborn health services and if there was 100% coverage of recommended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Impacted in measured in terms of lives saved and unintended pregnancies avoided and also the costs of current levels of care and what it takes to get to 100% coverage of recommended care.</a:t>
            </a:r>
          </a:p>
        </p:txBody>
      </p:sp>
      <p:sp>
        <p:nvSpPr>
          <p:cNvPr id="4" name="Slide Number Placeholder 3"/>
          <p:cNvSpPr>
            <a:spLocks noGrp="1"/>
          </p:cNvSpPr>
          <p:nvPr>
            <p:ph type="sldNum" sz="quarter" idx="10"/>
          </p:nvPr>
        </p:nvSpPr>
        <p:spPr/>
        <p:txBody>
          <a:bodyPr/>
          <a:lstStyle/>
          <a:p>
            <a:fld id="{B873B0CE-6166-714D-9DE8-697B07EB01E8}" type="slidenum">
              <a:rPr lang="en-US" smtClean="0"/>
              <a:t>3</a:t>
            </a:fld>
            <a:endParaRPr lang="en-US"/>
          </a:p>
        </p:txBody>
      </p:sp>
    </p:spTree>
    <p:extLst>
      <p:ext uri="{BB962C8B-B14F-4D97-AF65-F5344CB8AC3E}">
        <p14:creationId xmlns:p14="http://schemas.microsoft.com/office/powerpoint/2010/main" val="1564068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3B0CE-6166-714D-9DE8-697B07EB01E8}" type="slidenum">
              <a:rPr lang="en-US" smtClean="0"/>
              <a:t>4</a:t>
            </a:fld>
            <a:endParaRPr lang="en-US"/>
          </a:p>
        </p:txBody>
      </p:sp>
    </p:spTree>
    <p:extLst>
      <p:ext uri="{BB962C8B-B14F-4D97-AF65-F5344CB8AC3E}">
        <p14:creationId xmlns:p14="http://schemas.microsoft.com/office/powerpoint/2010/main" val="1441380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A02AF99-CF8F-444B-B7A1-C8004EDC9F2F}" type="slidenum">
              <a:rPr lang="en-US"/>
              <a:pPr/>
              <a:t>5</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xfrm>
            <a:off x="838200" y="381000"/>
            <a:ext cx="5257800" cy="4572000"/>
          </a:xfrm>
        </p:spPr>
        <p:txBody>
          <a:bodyPr/>
          <a:lstStyle/>
          <a:p>
            <a:pPr marL="342900" marR="0" indent="-342900" algn="l" defTabSz="914400" rtl="0" eaLnBrk="1" fontAlgn="base" latinLnBrk="0" hangingPunct="1">
              <a:lnSpc>
                <a:spcPct val="100000"/>
              </a:lnSpc>
              <a:spcBef>
                <a:spcPct val="30000"/>
              </a:spcBef>
              <a:spcAft>
                <a:spcPct val="0"/>
              </a:spcAft>
              <a:buClrTx/>
              <a:buSzTx/>
              <a:buFontTx/>
              <a:buNone/>
              <a:tabLst/>
              <a:defRPr/>
            </a:pPr>
            <a:endParaRPr lang="en-US" sz="1600" b="0" kern="1200" dirty="0" smtClean="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100974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A02AF99-CF8F-444B-B7A1-C8004EDC9F2F}" type="slidenum">
              <a:rPr lang="en-US"/>
              <a:pPr/>
              <a:t>6</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a:xfrm>
            <a:off x="838200" y="381000"/>
            <a:ext cx="5257800" cy="4572000"/>
          </a:xfrm>
        </p:spPr>
        <p:txBody>
          <a:bodyPr/>
          <a:lstStyle/>
          <a:p>
            <a:pPr marL="342900" marR="0" lvl="0" indent="-342900" algn="l" defTabSz="914400" rtl="0" eaLnBrk="1" fontAlgn="base" latinLnBrk="0" hangingPunct="1">
              <a:lnSpc>
                <a:spcPct val="100000"/>
              </a:lnSpc>
              <a:spcBef>
                <a:spcPct val="30000"/>
              </a:spcBef>
              <a:spcAft>
                <a:spcPct val="0"/>
              </a:spcAft>
              <a:buClrTx/>
              <a:buSzTx/>
              <a:buFontTx/>
              <a:buNone/>
              <a:tabLst/>
              <a:defRPr/>
            </a:pPr>
            <a:endParaRPr lang="en-US" sz="1600" b="0" kern="1200" dirty="0" smtClean="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1226183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3B0CE-6166-714D-9DE8-697B07EB01E8}" type="slidenum">
              <a:rPr lang="en-US" smtClean="0"/>
              <a:t>7</a:t>
            </a:fld>
            <a:endParaRPr lang="en-US"/>
          </a:p>
        </p:txBody>
      </p:sp>
    </p:spTree>
    <p:extLst>
      <p:ext uri="{BB962C8B-B14F-4D97-AF65-F5344CB8AC3E}">
        <p14:creationId xmlns:p14="http://schemas.microsoft.com/office/powerpoint/2010/main" val="67598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3B0CE-6166-714D-9DE8-697B07EB01E8}" type="slidenum">
              <a:rPr lang="en-US" smtClean="0"/>
              <a:t>8</a:t>
            </a:fld>
            <a:endParaRPr lang="en-US"/>
          </a:p>
        </p:txBody>
      </p:sp>
    </p:spTree>
    <p:extLst>
      <p:ext uri="{BB962C8B-B14F-4D97-AF65-F5344CB8AC3E}">
        <p14:creationId xmlns:p14="http://schemas.microsoft.com/office/powerpoint/2010/main" val="4168592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3B0CE-6166-714D-9DE8-697B07EB01E8}" type="slidenum">
              <a:rPr lang="en-US" smtClean="0"/>
              <a:t>9</a:t>
            </a:fld>
            <a:endParaRPr lang="en-US"/>
          </a:p>
        </p:txBody>
      </p:sp>
    </p:spTree>
    <p:extLst>
      <p:ext uri="{BB962C8B-B14F-4D97-AF65-F5344CB8AC3E}">
        <p14:creationId xmlns:p14="http://schemas.microsoft.com/office/powerpoint/2010/main" val="3166561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914400" y="1417320"/>
            <a:ext cx="6781800" cy="685800"/>
          </a:xfrm>
          <a:prstGeom prst="rect">
            <a:avLst/>
          </a:prstGeom>
        </p:spPr>
        <p:txBody>
          <a:bodyPr vert="horz" wrap="square" lIns="0" tIns="0" rIns="0" bIns="0" rtlCol="0" anchor="b" anchorCtr="0">
            <a:noAutofit/>
          </a:bodyPr>
          <a:lstStyle>
            <a:lvl1pPr>
              <a:lnSpc>
                <a:spcPts val="2600"/>
              </a:lnSpc>
              <a:defRPr sz="2400"/>
            </a:lvl1pPr>
          </a:lstStyle>
          <a:p>
            <a:r>
              <a:rPr lang="en-US" smtClean="0"/>
              <a:t>Click to edit Master title style</a:t>
            </a:r>
            <a:endParaRPr lang="en-US" dirty="0"/>
          </a:p>
        </p:txBody>
      </p:sp>
      <p:sp>
        <p:nvSpPr>
          <p:cNvPr id="8" name="Text Placeholder 2"/>
          <p:cNvSpPr>
            <a:spLocks noGrp="1"/>
          </p:cNvSpPr>
          <p:nvPr>
            <p:ph idx="1" hasCustomPrompt="1"/>
          </p:nvPr>
        </p:nvSpPr>
        <p:spPr>
          <a:xfrm>
            <a:off x="914400" y="2377440"/>
            <a:ext cx="6781800" cy="3539430"/>
          </a:xfrm>
          <a:prstGeom prst="rect">
            <a:avLst/>
          </a:prstGeom>
        </p:spPr>
        <p:txBody>
          <a:bodyPr vert="horz" wrap="square" lIns="0" tIns="0" rIns="0" bIns="0" rtlCol="0">
            <a:noAutofit/>
          </a:bodyPr>
          <a:lstStyle>
            <a:lvl1pPr>
              <a:defRPr sz="2000" b="1" i="0" baseline="0"/>
            </a:lvl1pPr>
            <a:lvl2pPr marL="457200" indent="-228600">
              <a:defRPr sz="2000"/>
            </a:lvl2pPr>
            <a:lvl3pPr marL="685800">
              <a:spcBef>
                <a:spcPts val="1200"/>
              </a:spcBef>
              <a:defRPr baseline="0">
                <a:latin typeface="arial" charset="0"/>
              </a:defRPr>
            </a:lvl3pPr>
            <a:lvl5pPr>
              <a:defRPr sz="2000"/>
            </a:lvl5pPr>
          </a:lstStyle>
          <a:p>
            <a:r>
              <a:rPr lang="en-US" dirty="0" smtClean="0"/>
              <a:t>Bulleted slides should…</a:t>
            </a:r>
          </a:p>
          <a:p>
            <a:pPr lvl="1"/>
            <a:r>
              <a:rPr lang="en-US" dirty="0" smtClean="0"/>
              <a:t>only include one level of sub-bullets</a:t>
            </a:r>
          </a:p>
          <a:p>
            <a:pPr lvl="1"/>
            <a:r>
              <a:rPr lang="en-US" dirty="0" smtClean="0"/>
              <a:t>contain at most about 50 words, including the title (if you have a lot more, consider a second slide)</a:t>
            </a:r>
          </a:p>
          <a:p>
            <a:pPr lvl="2"/>
            <a:r>
              <a:rPr lang="en-US" dirty="0" smtClean="0"/>
              <a:t>Level 3</a:t>
            </a:r>
          </a:p>
          <a:p>
            <a:r>
              <a:rPr lang="en-US" dirty="0" smtClean="0"/>
              <a:t>If you stick to that limit, you’ll fit (this slide </a:t>
            </a:r>
            <a:br>
              <a:rPr lang="en-US" dirty="0" smtClean="0"/>
            </a:br>
            <a:r>
              <a:rPr lang="en-US" dirty="0" smtClean="0"/>
              <a:t>has 49 words)</a:t>
            </a:r>
          </a:p>
          <a:p>
            <a:pPr lvl="4"/>
            <a:endParaRPr lang="en-US" dirty="0"/>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smtClean="0"/>
              <a:t>Source/</a:t>
            </a:r>
            <a:r>
              <a:rPr lang="en-US" i="1" dirty="0" err="1" smtClean="0"/>
              <a:t>Footnote:</a:t>
            </a:r>
            <a:r>
              <a:rPr lang="en-US" dirty="0" err="1" smtClean="0"/>
              <a:t>Ovid</a:t>
            </a:r>
            <a:r>
              <a:rPr lang="en-US" dirty="0" smtClean="0"/>
              <a:t> </a:t>
            </a:r>
            <a:r>
              <a:rPr lang="en-US" dirty="0" err="1" smtClean="0"/>
              <a:t>ulpa</a:t>
            </a:r>
            <a:r>
              <a:rPr lang="en-US" dirty="0" smtClean="0"/>
              <a:t> </a:t>
            </a:r>
            <a:r>
              <a:rPr lang="en-US" dirty="0" err="1" smtClean="0"/>
              <a:t>perovident</a:t>
            </a:r>
            <a:r>
              <a:rPr lang="en-US" dirty="0" smtClean="0"/>
              <a:t> </a:t>
            </a:r>
            <a:r>
              <a:rPr lang="en-US" dirty="0" err="1" smtClean="0"/>
              <a:t>faciatiam</a:t>
            </a:r>
            <a:r>
              <a:rPr lang="en-US" dirty="0" smtClean="0"/>
              <a:t> </a:t>
            </a:r>
            <a:r>
              <a:rPr lang="en-US" dirty="0" err="1" smtClean="0"/>
              <a:t>cor</a:t>
            </a:r>
            <a:r>
              <a:rPr lang="en-US" dirty="0" smtClean="0"/>
              <a:t> </a:t>
            </a:r>
            <a:r>
              <a:rPr lang="en-US" dirty="0" err="1" smtClean="0"/>
              <a:t>soluptum</a:t>
            </a:r>
            <a:r>
              <a:rPr lang="en-US" dirty="0" smtClean="0"/>
              <a:t> </a:t>
            </a:r>
            <a:r>
              <a:rPr lang="en-US" dirty="0" err="1" smtClean="0"/>
              <a:t>comnim</a:t>
            </a:r>
            <a:r>
              <a:rPr lang="en-US" dirty="0" smtClean="0"/>
              <a:t> </a:t>
            </a:r>
            <a:r>
              <a:rPr lang="en-US" dirty="0" err="1" smtClean="0"/>
              <a:t>eiciet</a:t>
            </a:r>
            <a:r>
              <a:rPr lang="en-US" dirty="0" smtClean="0"/>
              <a:t> </a:t>
            </a:r>
            <a:r>
              <a:rPr lang="en-US" dirty="0" err="1" smtClean="0"/>
              <a:t>esequas</a:t>
            </a:r>
            <a:r>
              <a:rPr lang="en-US" dirty="0" smtClean="0"/>
              <a:t> </a:t>
            </a:r>
            <a:r>
              <a:rPr lang="en-US" dirty="0" err="1" smtClean="0"/>
              <a:t>pedi</a:t>
            </a:r>
            <a:endParaRPr lang="en-US" dirty="0"/>
          </a:p>
        </p:txBody>
      </p:sp>
    </p:spTree>
    <p:extLst>
      <p:ext uri="{BB962C8B-B14F-4D97-AF65-F5344CB8AC3E}">
        <p14:creationId xmlns:p14="http://schemas.microsoft.com/office/powerpoint/2010/main" val="39191444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60" userDrawn="1">
          <p15:clr>
            <a:srgbClr val="FBAE40"/>
          </p15:clr>
        </p15:guide>
        <p15:guide id="2" orient="horz" pos="1584" userDrawn="1">
          <p15:clr>
            <a:srgbClr val="FBAE40"/>
          </p15:clr>
        </p15:guide>
        <p15:guide id="3" pos="5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smtClean="0"/>
              <a:t>Closer Slide with 1 Partner</a:t>
            </a:r>
            <a:endParaRPr lang="en-US" dirty="0"/>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smtClean="0"/>
              <a:t>Thank you text here</a:t>
            </a:r>
          </a:p>
        </p:txBody>
      </p:sp>
      <p:sp>
        <p:nvSpPr>
          <p:cNvPr id="10" name="Picture Placeholder 10"/>
          <p:cNvSpPr>
            <a:spLocks noGrp="1"/>
          </p:cNvSpPr>
          <p:nvPr>
            <p:ph type="pic" sz="quarter" idx="12"/>
          </p:nvPr>
        </p:nvSpPr>
        <p:spPr>
          <a:xfrm>
            <a:off x="4572000" y="4744403"/>
            <a:ext cx="2773680" cy="1108075"/>
          </a:xfrm>
          <a:prstGeom prst="rect">
            <a:avLst/>
          </a:prstGeom>
        </p:spPr>
        <p:txBody>
          <a:bodyPr/>
          <a:lstStyle/>
          <a:p>
            <a:r>
              <a:rPr lang="en-US" smtClean="0"/>
              <a:t>Click icon to add picture</a:t>
            </a: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62971" y="4585402"/>
            <a:ext cx="1301578" cy="1426076"/>
          </a:xfrm>
          <a:prstGeom prst="rect">
            <a:avLst/>
          </a:prstGeom>
        </p:spPr>
      </p:pic>
    </p:spTree>
    <p:extLst>
      <p:ext uri="{BB962C8B-B14F-4D97-AF65-F5344CB8AC3E}">
        <p14:creationId xmlns:p14="http://schemas.microsoft.com/office/powerpoint/2010/main" val="15730096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smtClean="0"/>
              <a:t>Closer Slide with 2 Partners</a:t>
            </a:r>
            <a:endParaRPr lang="en-US" dirty="0"/>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smtClean="0"/>
              <a:t>Thank you text here</a:t>
            </a:r>
          </a:p>
        </p:txBody>
      </p:sp>
      <p:sp>
        <p:nvSpPr>
          <p:cNvPr id="10" name="Picture Placeholder 10"/>
          <p:cNvSpPr>
            <a:spLocks noGrp="1"/>
          </p:cNvSpPr>
          <p:nvPr>
            <p:ph type="pic" sz="quarter" idx="12"/>
          </p:nvPr>
        </p:nvSpPr>
        <p:spPr>
          <a:xfrm>
            <a:off x="3760179" y="4744403"/>
            <a:ext cx="1326977" cy="1108075"/>
          </a:xfrm>
          <a:prstGeom prst="rect">
            <a:avLst/>
          </a:prstGeom>
        </p:spPr>
        <p:txBody>
          <a:bodyPr/>
          <a:lstStyle/>
          <a:p>
            <a:r>
              <a:rPr lang="en-US" smtClean="0"/>
              <a:t>Click icon to add picture</a:t>
            </a: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1150" y="4585402"/>
            <a:ext cx="1301578" cy="1426076"/>
          </a:xfrm>
          <a:prstGeom prst="rect">
            <a:avLst/>
          </a:prstGeom>
        </p:spPr>
      </p:pic>
      <p:sp>
        <p:nvSpPr>
          <p:cNvPr id="6" name="Picture Placeholder 10"/>
          <p:cNvSpPr>
            <a:spLocks noGrp="1"/>
          </p:cNvSpPr>
          <p:nvPr>
            <p:ph type="pic" sz="quarter" idx="13"/>
          </p:nvPr>
        </p:nvSpPr>
        <p:spPr>
          <a:xfrm>
            <a:off x="5608298" y="4744403"/>
            <a:ext cx="1326977" cy="1108075"/>
          </a:xfrm>
          <a:prstGeom prst="rect">
            <a:avLst/>
          </a:prstGeom>
        </p:spPr>
        <p:txBody>
          <a:bodyPr/>
          <a:lstStyle/>
          <a:p>
            <a:r>
              <a:rPr lang="en-US" smtClean="0"/>
              <a:t>Click icon to add picture</a:t>
            </a:r>
            <a:endParaRPr lang="en-US"/>
          </a:p>
        </p:txBody>
      </p:sp>
    </p:spTree>
    <p:extLst>
      <p:ext uri="{BB962C8B-B14F-4D97-AF65-F5344CB8AC3E}">
        <p14:creationId xmlns:p14="http://schemas.microsoft.com/office/powerpoint/2010/main" val="97921444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Closer Slide with Partner">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smtClean="0"/>
              <a:t>Closer Slide with 3 Partners</a:t>
            </a:r>
            <a:endParaRPr lang="en-US" dirty="0"/>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0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smtClean="0"/>
              <a:t>Thank you text here</a:t>
            </a:r>
          </a:p>
        </p:txBody>
      </p:sp>
      <p:sp>
        <p:nvSpPr>
          <p:cNvPr id="10" name="Picture Placeholder 10"/>
          <p:cNvSpPr>
            <a:spLocks noGrp="1"/>
          </p:cNvSpPr>
          <p:nvPr>
            <p:ph type="pic" sz="quarter" idx="12"/>
          </p:nvPr>
        </p:nvSpPr>
        <p:spPr>
          <a:xfrm>
            <a:off x="2715742" y="4744403"/>
            <a:ext cx="1326977" cy="1108075"/>
          </a:xfrm>
          <a:prstGeom prst="rect">
            <a:avLst/>
          </a:prstGeom>
        </p:spPr>
        <p:txBody>
          <a:bodyPr/>
          <a:lstStyle/>
          <a:p>
            <a:r>
              <a:rPr lang="en-US" smtClean="0"/>
              <a:t>Click icon to add picture</a:t>
            </a: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00" y="4585402"/>
            <a:ext cx="1301578" cy="1426076"/>
          </a:xfrm>
          <a:prstGeom prst="rect">
            <a:avLst/>
          </a:prstGeom>
        </p:spPr>
      </p:pic>
      <p:sp>
        <p:nvSpPr>
          <p:cNvPr id="6" name="Picture Placeholder 10"/>
          <p:cNvSpPr>
            <a:spLocks noGrp="1"/>
          </p:cNvSpPr>
          <p:nvPr>
            <p:ph type="pic" sz="quarter" idx="13"/>
          </p:nvPr>
        </p:nvSpPr>
        <p:spPr>
          <a:xfrm>
            <a:off x="4542483" y="4744403"/>
            <a:ext cx="1326977" cy="1108075"/>
          </a:xfrm>
          <a:prstGeom prst="rect">
            <a:avLst/>
          </a:prstGeom>
        </p:spPr>
        <p:txBody>
          <a:bodyPr/>
          <a:lstStyle/>
          <a:p>
            <a:r>
              <a:rPr lang="en-US" smtClean="0"/>
              <a:t>Click icon to add picture</a:t>
            </a:r>
            <a:endParaRPr lang="en-US"/>
          </a:p>
        </p:txBody>
      </p:sp>
      <p:sp>
        <p:nvSpPr>
          <p:cNvPr id="9" name="Picture Placeholder 10"/>
          <p:cNvSpPr>
            <a:spLocks noGrp="1"/>
          </p:cNvSpPr>
          <p:nvPr>
            <p:ph type="pic" sz="quarter" idx="14"/>
          </p:nvPr>
        </p:nvSpPr>
        <p:spPr>
          <a:xfrm>
            <a:off x="6369223" y="4744403"/>
            <a:ext cx="1326977" cy="1108075"/>
          </a:xfrm>
          <a:prstGeom prst="rect">
            <a:avLst/>
          </a:prstGeom>
        </p:spPr>
        <p:txBody>
          <a:bodyPr/>
          <a:lstStyle/>
          <a:p>
            <a:r>
              <a:rPr lang="en-US" smtClean="0"/>
              <a:t>Click icon to add picture</a:t>
            </a:r>
            <a:endParaRPr lang="en-US"/>
          </a:p>
        </p:txBody>
      </p:sp>
    </p:spTree>
    <p:extLst>
      <p:ext uri="{BB962C8B-B14F-4D97-AF65-F5344CB8AC3E}">
        <p14:creationId xmlns:p14="http://schemas.microsoft.com/office/powerpoint/2010/main" val="14752932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26830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177154" name="Rectangle 2"/>
          <p:cNvSpPr>
            <a:spLocks noGrp="1" noChangeArrowheads="1"/>
          </p:cNvSpPr>
          <p:nvPr>
            <p:ph type="ctrTitle" hasCustomPrompt="1"/>
          </p:nvPr>
        </p:nvSpPr>
        <p:spPr>
          <a:xfrm>
            <a:off x="304800" y="3581400"/>
            <a:ext cx="8683625" cy="1830387"/>
          </a:xfrm>
        </p:spPr>
        <p:txBody>
          <a:bodyPr lIns="91440" tIns="45720" rIns="91440" bIns="45720"/>
          <a:lstStyle>
            <a:lvl1pPr>
              <a:defRPr/>
            </a:lvl1pPr>
          </a:lstStyle>
          <a:p>
            <a:r>
              <a:rPr lang="en-US" dirty="0" smtClean="0"/>
              <a:t>Divider Slide</a:t>
            </a:r>
            <a:endParaRPr lang="en-US" dirty="0"/>
          </a:p>
        </p:txBody>
      </p:sp>
      <p:pic>
        <p:nvPicPr>
          <p:cNvPr id="177159" name="Picture 7" descr="New Image"/>
          <p:cNvPicPr>
            <a:picLocks noChangeArrowheads="1"/>
          </p:cNvPicPr>
          <p:nvPr/>
        </p:nvPicPr>
        <p:blipFill>
          <a:blip r:embed="rId2" cstate="print"/>
          <a:srcRect/>
          <a:stretch>
            <a:fillRect/>
          </a:stretch>
        </p:blipFill>
        <p:spPr bwMode="auto">
          <a:xfrm>
            <a:off x="0" y="2286000"/>
            <a:ext cx="9144000" cy="328613"/>
          </a:xfrm>
          <a:prstGeom prst="rect">
            <a:avLst/>
          </a:prstGeom>
          <a:noFill/>
        </p:spPr>
      </p:pic>
    </p:spTree>
    <p:extLst>
      <p:ext uri="{BB962C8B-B14F-4D97-AF65-F5344CB8AC3E}">
        <p14:creationId xmlns:p14="http://schemas.microsoft.com/office/powerpoint/2010/main" val="3047330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914400" y="1812517"/>
            <a:ext cx="7315200" cy="685800"/>
          </a:xfrm>
          <a:prstGeom prst="rect">
            <a:avLst/>
          </a:prstGeom>
        </p:spPr>
        <p:txBody>
          <a:bodyPr vert="horz" wrap="square" lIns="0" tIns="0" rIns="0" bIns="0" rtlCol="0" anchor="b" anchorCtr="0">
            <a:noAutofit/>
          </a:bodyPr>
          <a:lstStyle/>
          <a:p>
            <a:r>
              <a:rPr lang="en-US" dirty="0" smtClean="0"/>
              <a:t>Presentation Title</a:t>
            </a:r>
            <a:endParaRPr lang="en-US" dirty="0"/>
          </a:p>
        </p:txBody>
      </p:sp>
      <p:sp>
        <p:nvSpPr>
          <p:cNvPr id="3" name="Content Placeholder 2"/>
          <p:cNvSpPr>
            <a:spLocks noGrp="1"/>
          </p:cNvSpPr>
          <p:nvPr>
            <p:ph sz="quarter" idx="10" hasCustomPrompt="1"/>
          </p:nvPr>
        </p:nvSpPr>
        <p:spPr>
          <a:xfrm>
            <a:off x="914400" y="3076479"/>
            <a:ext cx="7315200" cy="357601"/>
          </a:xfrm>
          <a:prstGeom prst="rect">
            <a:avLst/>
          </a:prstGeom>
        </p:spPr>
        <p:txBody>
          <a:bodyPr/>
          <a:lstStyle>
            <a:lvl1pPr algn="ctr">
              <a:defRPr baseline="0"/>
            </a:lvl1pPr>
            <a:lvl2pPr algn="ctr">
              <a:defRPr/>
            </a:lvl2pPr>
            <a:lvl3pPr algn="ctr">
              <a:defRPr/>
            </a:lvl3pPr>
            <a:lvl4pPr algn="ctr">
              <a:defRPr/>
            </a:lvl4pPr>
            <a:lvl5pPr algn="ctr">
              <a:defRPr/>
            </a:lvl5pPr>
          </a:lstStyle>
          <a:p>
            <a:pPr lvl="0"/>
            <a:r>
              <a:rPr lang="en-US" dirty="0" smtClean="0"/>
              <a:t>Presentation Subtitle</a:t>
            </a:r>
          </a:p>
        </p:txBody>
      </p:sp>
      <p:sp>
        <p:nvSpPr>
          <p:cNvPr id="2" name="TextBox 1"/>
          <p:cNvSpPr txBox="1"/>
          <p:nvPr userDrawn="1"/>
        </p:nvSpPr>
        <p:spPr>
          <a:xfrm>
            <a:off x="-6858000" y="2976880"/>
            <a:ext cx="914400" cy="914400"/>
          </a:xfrm>
          <a:prstGeom prst="rect">
            <a:avLst/>
          </a:prstGeom>
        </p:spPr>
        <p:txBody>
          <a:bodyPr vert="horz" wrap="none" lIns="0" tIns="0" rIns="0" bIns="0" rtlCol="0" anchor="t" anchorCtr="0">
            <a:noAutofit/>
          </a:bodyPr>
          <a:lstStyle/>
          <a:p>
            <a:endParaRPr lang="en-US" sz="2400" dirty="0" smtClean="0"/>
          </a:p>
        </p:txBody>
      </p:sp>
      <p:sp>
        <p:nvSpPr>
          <p:cNvPr id="7" name="Text Placeholder 6"/>
          <p:cNvSpPr>
            <a:spLocks noGrp="1"/>
          </p:cNvSpPr>
          <p:nvPr>
            <p:ph type="body" sz="quarter" idx="11" hasCustomPrompt="1"/>
          </p:nvPr>
        </p:nvSpPr>
        <p:spPr>
          <a:xfrm>
            <a:off x="914400" y="3783057"/>
            <a:ext cx="7315200" cy="344347"/>
          </a:xfrm>
          <a:prstGeom prst="rect">
            <a:avLst/>
          </a:prstGeom>
        </p:spPr>
        <p:txBody>
          <a:bodyPr/>
          <a:lstStyle>
            <a:lvl1pPr>
              <a:defRPr sz="1800"/>
            </a:lvl1pPr>
          </a:lstStyle>
          <a:p>
            <a:pPr lvl="0"/>
            <a:r>
              <a:rPr lang="en-US" dirty="0" smtClean="0"/>
              <a:t>Author name</a:t>
            </a:r>
            <a:endParaRPr lang="en-US" dirty="0"/>
          </a:p>
        </p:txBody>
      </p:sp>
    </p:spTree>
    <p:extLst>
      <p:ext uri="{BB962C8B-B14F-4D97-AF65-F5344CB8AC3E}">
        <p14:creationId xmlns:p14="http://schemas.microsoft.com/office/powerpoint/2010/main" val="19446506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32" userDrawn="1">
          <p15:clr>
            <a:srgbClr val="FBAE40"/>
          </p15:clr>
        </p15:guide>
        <p15:guide id="2" orient="horz" pos="26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 Title with Partner">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914400" y="1812517"/>
            <a:ext cx="7315200" cy="685800"/>
          </a:xfrm>
          <a:prstGeom prst="rect">
            <a:avLst/>
          </a:prstGeom>
        </p:spPr>
        <p:txBody>
          <a:bodyPr vert="horz" wrap="square" lIns="0" tIns="0" rIns="0" bIns="0" rtlCol="0" anchor="b" anchorCtr="0">
            <a:noAutofit/>
          </a:bodyPr>
          <a:lstStyle>
            <a:lvl1pPr>
              <a:defRPr baseline="0"/>
            </a:lvl1pPr>
          </a:lstStyle>
          <a:p>
            <a:r>
              <a:rPr lang="en-US" dirty="0" smtClean="0"/>
              <a:t>Presentation Title </a:t>
            </a:r>
            <a:br>
              <a:rPr lang="en-US" dirty="0" smtClean="0"/>
            </a:br>
            <a:r>
              <a:rPr lang="en-US" dirty="0" smtClean="0"/>
              <a:t>with Partner</a:t>
            </a:r>
            <a:endParaRPr lang="en-US" dirty="0"/>
          </a:p>
        </p:txBody>
      </p:sp>
      <p:sp>
        <p:nvSpPr>
          <p:cNvPr id="3" name="Content Placeholder 2"/>
          <p:cNvSpPr>
            <a:spLocks noGrp="1"/>
          </p:cNvSpPr>
          <p:nvPr>
            <p:ph sz="quarter" idx="10" hasCustomPrompt="1"/>
          </p:nvPr>
        </p:nvSpPr>
        <p:spPr>
          <a:xfrm>
            <a:off x="914400" y="3076479"/>
            <a:ext cx="7315200" cy="357601"/>
          </a:xfrm>
          <a:prstGeom prst="rect">
            <a:avLst/>
          </a:prstGeom>
        </p:spPr>
        <p:txBody>
          <a:bodyPr/>
          <a:lstStyle>
            <a:lvl1pPr algn="ctr">
              <a:defRPr baseline="0"/>
            </a:lvl1pPr>
            <a:lvl2pPr algn="ctr">
              <a:defRPr/>
            </a:lvl2pPr>
            <a:lvl3pPr algn="ctr">
              <a:defRPr/>
            </a:lvl3pPr>
            <a:lvl4pPr algn="ctr">
              <a:defRPr/>
            </a:lvl4pPr>
            <a:lvl5pPr algn="ctr">
              <a:defRPr/>
            </a:lvl5pPr>
          </a:lstStyle>
          <a:p>
            <a:pPr lvl="0"/>
            <a:r>
              <a:rPr lang="en-US" dirty="0" smtClean="0"/>
              <a:t>Presentation Subtitle</a:t>
            </a:r>
          </a:p>
        </p:txBody>
      </p:sp>
      <p:sp>
        <p:nvSpPr>
          <p:cNvPr id="2" name="TextBox 1"/>
          <p:cNvSpPr txBox="1"/>
          <p:nvPr userDrawn="1"/>
        </p:nvSpPr>
        <p:spPr>
          <a:xfrm>
            <a:off x="-6858000" y="2976880"/>
            <a:ext cx="914400" cy="914400"/>
          </a:xfrm>
          <a:prstGeom prst="rect">
            <a:avLst/>
          </a:prstGeom>
        </p:spPr>
        <p:txBody>
          <a:bodyPr vert="horz" wrap="none" lIns="0" tIns="0" rIns="0" bIns="0" rtlCol="0" anchor="t" anchorCtr="0">
            <a:noAutofit/>
          </a:bodyPr>
          <a:lstStyle/>
          <a:p>
            <a:endParaRPr lang="en-US" sz="2400" dirty="0" smtClean="0"/>
          </a:p>
        </p:txBody>
      </p:sp>
      <p:sp>
        <p:nvSpPr>
          <p:cNvPr id="7" name="Text Placeholder 6"/>
          <p:cNvSpPr>
            <a:spLocks noGrp="1"/>
          </p:cNvSpPr>
          <p:nvPr>
            <p:ph type="body" sz="quarter" idx="11" hasCustomPrompt="1"/>
          </p:nvPr>
        </p:nvSpPr>
        <p:spPr>
          <a:xfrm>
            <a:off x="914400" y="3783057"/>
            <a:ext cx="7315200" cy="344347"/>
          </a:xfrm>
          <a:prstGeom prst="rect">
            <a:avLst/>
          </a:prstGeom>
        </p:spPr>
        <p:txBody>
          <a:bodyPr/>
          <a:lstStyle>
            <a:lvl1pPr>
              <a:defRPr sz="1800"/>
            </a:lvl1pPr>
          </a:lstStyle>
          <a:p>
            <a:pPr lvl="0"/>
            <a:r>
              <a:rPr lang="en-US" dirty="0" smtClean="0"/>
              <a:t>Author name</a:t>
            </a:r>
            <a:endParaRPr lang="en-US" dirty="0"/>
          </a:p>
        </p:txBody>
      </p:sp>
      <p:cxnSp>
        <p:nvCxnSpPr>
          <p:cNvPr id="9" name="Straight Connector 8"/>
          <p:cNvCxnSpPr/>
          <p:nvPr userDrawn="1"/>
        </p:nvCxnSpPr>
        <p:spPr>
          <a:xfrm>
            <a:off x="914400" y="2788416"/>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2"/>
          </p:nvPr>
        </p:nvSpPr>
        <p:spPr>
          <a:xfrm>
            <a:off x="4572000" y="4744403"/>
            <a:ext cx="2773680" cy="1108075"/>
          </a:xfrm>
          <a:prstGeom prst="rect">
            <a:avLst/>
          </a:prstGeom>
        </p:spPr>
        <p:txBody>
          <a:bodyPr/>
          <a:lstStyle/>
          <a:p>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36167" y="4679066"/>
            <a:ext cx="1301578" cy="1426076"/>
          </a:xfrm>
          <a:prstGeom prst="rect">
            <a:avLst/>
          </a:prstGeom>
        </p:spPr>
      </p:pic>
    </p:spTree>
    <p:extLst>
      <p:ext uri="{BB962C8B-B14F-4D97-AF65-F5344CB8AC3E}">
        <p14:creationId xmlns:p14="http://schemas.microsoft.com/office/powerpoint/2010/main" val="34056173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32">
          <p15:clr>
            <a:srgbClr val="FBAE40"/>
          </p15:clr>
        </p15:guide>
        <p15:guide id="2" orient="horz" pos="26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resentation Title with Partner">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914400" y="1812517"/>
            <a:ext cx="7315200" cy="685800"/>
          </a:xfrm>
          <a:prstGeom prst="rect">
            <a:avLst/>
          </a:prstGeom>
        </p:spPr>
        <p:txBody>
          <a:bodyPr vert="horz" wrap="square" lIns="0" tIns="0" rIns="0" bIns="0" rtlCol="0" anchor="b" anchorCtr="0">
            <a:noAutofit/>
          </a:bodyPr>
          <a:lstStyle>
            <a:lvl1pPr>
              <a:defRPr baseline="0"/>
            </a:lvl1pPr>
          </a:lstStyle>
          <a:p>
            <a:r>
              <a:rPr lang="en-US" dirty="0" smtClean="0"/>
              <a:t>Presentation Title </a:t>
            </a:r>
            <a:br>
              <a:rPr lang="en-US" dirty="0" smtClean="0"/>
            </a:br>
            <a:r>
              <a:rPr lang="en-US" dirty="0" smtClean="0"/>
              <a:t>with 2 Partners</a:t>
            </a:r>
            <a:endParaRPr lang="en-US" dirty="0"/>
          </a:p>
        </p:txBody>
      </p:sp>
      <p:sp>
        <p:nvSpPr>
          <p:cNvPr id="3" name="Content Placeholder 2"/>
          <p:cNvSpPr>
            <a:spLocks noGrp="1"/>
          </p:cNvSpPr>
          <p:nvPr>
            <p:ph sz="quarter" idx="10" hasCustomPrompt="1"/>
          </p:nvPr>
        </p:nvSpPr>
        <p:spPr>
          <a:xfrm>
            <a:off x="914400" y="3076479"/>
            <a:ext cx="7315200" cy="357601"/>
          </a:xfrm>
          <a:prstGeom prst="rect">
            <a:avLst/>
          </a:prstGeom>
        </p:spPr>
        <p:txBody>
          <a:bodyPr/>
          <a:lstStyle>
            <a:lvl1pPr algn="ctr">
              <a:defRPr baseline="0"/>
            </a:lvl1pPr>
            <a:lvl2pPr algn="ctr">
              <a:defRPr/>
            </a:lvl2pPr>
            <a:lvl3pPr algn="ctr">
              <a:defRPr/>
            </a:lvl3pPr>
            <a:lvl4pPr algn="ctr">
              <a:defRPr/>
            </a:lvl4pPr>
            <a:lvl5pPr algn="ctr">
              <a:defRPr/>
            </a:lvl5pPr>
          </a:lstStyle>
          <a:p>
            <a:pPr lvl="0"/>
            <a:r>
              <a:rPr lang="en-US" dirty="0" smtClean="0"/>
              <a:t>Presentation Subtitle</a:t>
            </a:r>
          </a:p>
        </p:txBody>
      </p:sp>
      <p:sp>
        <p:nvSpPr>
          <p:cNvPr id="2" name="TextBox 1"/>
          <p:cNvSpPr txBox="1"/>
          <p:nvPr userDrawn="1"/>
        </p:nvSpPr>
        <p:spPr>
          <a:xfrm>
            <a:off x="-6858000" y="2976880"/>
            <a:ext cx="914400" cy="914400"/>
          </a:xfrm>
          <a:prstGeom prst="rect">
            <a:avLst/>
          </a:prstGeom>
        </p:spPr>
        <p:txBody>
          <a:bodyPr vert="horz" wrap="none" lIns="0" tIns="0" rIns="0" bIns="0" rtlCol="0" anchor="t" anchorCtr="0">
            <a:noAutofit/>
          </a:bodyPr>
          <a:lstStyle/>
          <a:p>
            <a:endParaRPr lang="en-US" sz="2400" dirty="0" smtClean="0"/>
          </a:p>
        </p:txBody>
      </p:sp>
      <p:sp>
        <p:nvSpPr>
          <p:cNvPr id="7" name="Text Placeholder 6"/>
          <p:cNvSpPr>
            <a:spLocks noGrp="1"/>
          </p:cNvSpPr>
          <p:nvPr>
            <p:ph type="body" sz="quarter" idx="11" hasCustomPrompt="1"/>
          </p:nvPr>
        </p:nvSpPr>
        <p:spPr>
          <a:xfrm>
            <a:off x="914400" y="3783057"/>
            <a:ext cx="7315200" cy="344347"/>
          </a:xfrm>
          <a:prstGeom prst="rect">
            <a:avLst/>
          </a:prstGeom>
        </p:spPr>
        <p:txBody>
          <a:bodyPr/>
          <a:lstStyle>
            <a:lvl1pPr>
              <a:defRPr sz="1800"/>
            </a:lvl1pPr>
          </a:lstStyle>
          <a:p>
            <a:pPr lvl="0"/>
            <a:r>
              <a:rPr lang="en-US" dirty="0" smtClean="0"/>
              <a:t>Author name</a:t>
            </a:r>
            <a:endParaRPr lang="en-US" dirty="0"/>
          </a:p>
        </p:txBody>
      </p:sp>
      <p:cxnSp>
        <p:nvCxnSpPr>
          <p:cNvPr id="9" name="Straight Connector 8"/>
          <p:cNvCxnSpPr/>
          <p:nvPr userDrawn="1"/>
        </p:nvCxnSpPr>
        <p:spPr>
          <a:xfrm>
            <a:off x="914400" y="2788416"/>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8" name="Picture Placeholder 10"/>
          <p:cNvSpPr>
            <a:spLocks noGrp="1"/>
          </p:cNvSpPr>
          <p:nvPr>
            <p:ph type="pic" sz="quarter" idx="12"/>
          </p:nvPr>
        </p:nvSpPr>
        <p:spPr>
          <a:xfrm>
            <a:off x="3760179" y="4744403"/>
            <a:ext cx="1326977" cy="1108075"/>
          </a:xfrm>
          <a:prstGeom prst="rect">
            <a:avLst/>
          </a:prstGeom>
        </p:spPr>
        <p:txBody>
          <a:bodyP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1150" y="4585402"/>
            <a:ext cx="1301578" cy="1426076"/>
          </a:xfrm>
          <a:prstGeom prst="rect">
            <a:avLst/>
          </a:prstGeom>
        </p:spPr>
      </p:pic>
      <p:sp>
        <p:nvSpPr>
          <p:cNvPr id="12" name="Picture Placeholder 10"/>
          <p:cNvSpPr>
            <a:spLocks noGrp="1"/>
          </p:cNvSpPr>
          <p:nvPr>
            <p:ph type="pic" sz="quarter" idx="13"/>
          </p:nvPr>
        </p:nvSpPr>
        <p:spPr>
          <a:xfrm>
            <a:off x="5608298" y="4744403"/>
            <a:ext cx="1326977" cy="1108075"/>
          </a:xfrm>
          <a:prstGeom prst="rect">
            <a:avLst/>
          </a:prstGeom>
        </p:spPr>
        <p:txBody>
          <a:bodyPr/>
          <a:lstStyle/>
          <a:p>
            <a:endParaRPr lang="en-US"/>
          </a:p>
        </p:txBody>
      </p:sp>
    </p:spTree>
    <p:extLst>
      <p:ext uri="{BB962C8B-B14F-4D97-AF65-F5344CB8AC3E}">
        <p14:creationId xmlns:p14="http://schemas.microsoft.com/office/powerpoint/2010/main" val="103001242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32">
          <p15:clr>
            <a:srgbClr val="FBAE40"/>
          </p15:clr>
        </p15:guide>
        <p15:guide id="2" orient="horz" pos="26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Presentation Title with Partner">
    <p:spTree>
      <p:nvGrpSpPr>
        <p:cNvPr id="1" name=""/>
        <p:cNvGrpSpPr/>
        <p:nvPr/>
      </p:nvGrpSpPr>
      <p:grpSpPr>
        <a:xfrm>
          <a:off x="0" y="0"/>
          <a:ext cx="0" cy="0"/>
          <a:chOff x="0" y="0"/>
          <a:chExt cx="0" cy="0"/>
        </a:xfrm>
      </p:grpSpPr>
      <p:sp>
        <p:nvSpPr>
          <p:cNvPr id="4" name="Title Placeholder 1"/>
          <p:cNvSpPr>
            <a:spLocks noGrp="1"/>
          </p:cNvSpPr>
          <p:nvPr>
            <p:ph type="title" hasCustomPrompt="1"/>
          </p:nvPr>
        </p:nvSpPr>
        <p:spPr>
          <a:xfrm>
            <a:off x="914400" y="1812517"/>
            <a:ext cx="7315200" cy="685800"/>
          </a:xfrm>
          <a:prstGeom prst="rect">
            <a:avLst/>
          </a:prstGeom>
        </p:spPr>
        <p:txBody>
          <a:bodyPr vert="horz" wrap="square" lIns="0" tIns="0" rIns="0" bIns="0" rtlCol="0" anchor="b" anchorCtr="0">
            <a:noAutofit/>
          </a:bodyPr>
          <a:lstStyle>
            <a:lvl1pPr>
              <a:defRPr baseline="0"/>
            </a:lvl1pPr>
          </a:lstStyle>
          <a:p>
            <a:r>
              <a:rPr lang="en-US" dirty="0" smtClean="0"/>
              <a:t>Presentation Title </a:t>
            </a:r>
            <a:br>
              <a:rPr lang="en-US" dirty="0" smtClean="0"/>
            </a:br>
            <a:r>
              <a:rPr lang="en-US" smtClean="0"/>
              <a:t>with 3 </a:t>
            </a:r>
            <a:r>
              <a:rPr lang="en-US" dirty="0" smtClean="0"/>
              <a:t>Partners</a:t>
            </a:r>
            <a:endParaRPr lang="en-US" dirty="0"/>
          </a:p>
        </p:txBody>
      </p:sp>
      <p:sp>
        <p:nvSpPr>
          <p:cNvPr id="3" name="Content Placeholder 2"/>
          <p:cNvSpPr>
            <a:spLocks noGrp="1"/>
          </p:cNvSpPr>
          <p:nvPr>
            <p:ph sz="quarter" idx="10" hasCustomPrompt="1"/>
          </p:nvPr>
        </p:nvSpPr>
        <p:spPr>
          <a:xfrm>
            <a:off x="914400" y="3076479"/>
            <a:ext cx="7315200" cy="357601"/>
          </a:xfrm>
          <a:prstGeom prst="rect">
            <a:avLst/>
          </a:prstGeom>
        </p:spPr>
        <p:txBody>
          <a:bodyPr/>
          <a:lstStyle>
            <a:lvl1pPr algn="ctr">
              <a:defRPr baseline="0"/>
            </a:lvl1pPr>
            <a:lvl2pPr algn="ctr">
              <a:defRPr/>
            </a:lvl2pPr>
            <a:lvl3pPr algn="ctr">
              <a:defRPr/>
            </a:lvl3pPr>
            <a:lvl4pPr algn="ctr">
              <a:defRPr/>
            </a:lvl4pPr>
            <a:lvl5pPr algn="ctr">
              <a:defRPr/>
            </a:lvl5pPr>
          </a:lstStyle>
          <a:p>
            <a:pPr lvl="0"/>
            <a:r>
              <a:rPr lang="en-US" dirty="0" smtClean="0"/>
              <a:t>Presentation Subtitle</a:t>
            </a:r>
          </a:p>
        </p:txBody>
      </p:sp>
      <p:sp>
        <p:nvSpPr>
          <p:cNvPr id="2" name="TextBox 1"/>
          <p:cNvSpPr txBox="1"/>
          <p:nvPr userDrawn="1"/>
        </p:nvSpPr>
        <p:spPr>
          <a:xfrm>
            <a:off x="-6858000" y="2976880"/>
            <a:ext cx="914400" cy="914400"/>
          </a:xfrm>
          <a:prstGeom prst="rect">
            <a:avLst/>
          </a:prstGeom>
        </p:spPr>
        <p:txBody>
          <a:bodyPr vert="horz" wrap="none" lIns="0" tIns="0" rIns="0" bIns="0" rtlCol="0" anchor="t" anchorCtr="0">
            <a:noAutofit/>
          </a:bodyPr>
          <a:lstStyle/>
          <a:p>
            <a:endParaRPr lang="en-US" sz="2400" dirty="0" smtClean="0"/>
          </a:p>
        </p:txBody>
      </p:sp>
      <p:sp>
        <p:nvSpPr>
          <p:cNvPr id="7" name="Text Placeholder 6"/>
          <p:cNvSpPr>
            <a:spLocks noGrp="1"/>
          </p:cNvSpPr>
          <p:nvPr>
            <p:ph type="body" sz="quarter" idx="11" hasCustomPrompt="1"/>
          </p:nvPr>
        </p:nvSpPr>
        <p:spPr>
          <a:xfrm>
            <a:off x="914400" y="3783057"/>
            <a:ext cx="7315200" cy="344347"/>
          </a:xfrm>
          <a:prstGeom prst="rect">
            <a:avLst/>
          </a:prstGeom>
        </p:spPr>
        <p:txBody>
          <a:bodyPr/>
          <a:lstStyle>
            <a:lvl1pPr>
              <a:defRPr sz="1800"/>
            </a:lvl1pPr>
          </a:lstStyle>
          <a:p>
            <a:pPr lvl="0"/>
            <a:r>
              <a:rPr lang="en-US" dirty="0" smtClean="0"/>
              <a:t>Author name</a:t>
            </a:r>
            <a:endParaRPr lang="en-US" dirty="0"/>
          </a:p>
        </p:txBody>
      </p:sp>
      <p:cxnSp>
        <p:nvCxnSpPr>
          <p:cNvPr id="9" name="Straight Connector 8"/>
          <p:cNvCxnSpPr/>
          <p:nvPr userDrawn="1"/>
        </p:nvCxnSpPr>
        <p:spPr>
          <a:xfrm>
            <a:off x="914400" y="2788416"/>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2"/>
          </p:nvPr>
        </p:nvSpPr>
        <p:spPr>
          <a:xfrm>
            <a:off x="3108547" y="4744403"/>
            <a:ext cx="1326977" cy="1108075"/>
          </a:xfrm>
          <a:prstGeom prst="rect">
            <a:avLst/>
          </a:prstGeom>
        </p:spPr>
        <p:txBody>
          <a:bodyPr/>
          <a:lstStyle/>
          <a:p>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7205" y="4585402"/>
            <a:ext cx="1301578" cy="1426076"/>
          </a:xfrm>
          <a:prstGeom prst="rect">
            <a:avLst/>
          </a:prstGeom>
        </p:spPr>
      </p:pic>
      <p:sp>
        <p:nvSpPr>
          <p:cNvPr id="14" name="Picture Placeholder 10"/>
          <p:cNvSpPr>
            <a:spLocks noGrp="1"/>
          </p:cNvSpPr>
          <p:nvPr>
            <p:ph type="pic" sz="quarter" idx="13"/>
          </p:nvPr>
        </p:nvSpPr>
        <p:spPr>
          <a:xfrm>
            <a:off x="4935288" y="4744403"/>
            <a:ext cx="1326977" cy="1108075"/>
          </a:xfrm>
          <a:prstGeom prst="rect">
            <a:avLst/>
          </a:prstGeom>
        </p:spPr>
        <p:txBody>
          <a:bodyPr/>
          <a:lstStyle/>
          <a:p>
            <a:endParaRPr lang="en-US"/>
          </a:p>
        </p:txBody>
      </p:sp>
      <p:sp>
        <p:nvSpPr>
          <p:cNvPr id="15" name="Picture Placeholder 10"/>
          <p:cNvSpPr>
            <a:spLocks noGrp="1"/>
          </p:cNvSpPr>
          <p:nvPr>
            <p:ph type="pic" sz="quarter" idx="14"/>
          </p:nvPr>
        </p:nvSpPr>
        <p:spPr>
          <a:xfrm>
            <a:off x="6762028" y="4744403"/>
            <a:ext cx="1326977" cy="1108075"/>
          </a:xfrm>
          <a:prstGeom prst="rect">
            <a:avLst/>
          </a:prstGeom>
        </p:spPr>
        <p:txBody>
          <a:bodyPr/>
          <a:lstStyle/>
          <a:p>
            <a:endParaRPr lang="en-US"/>
          </a:p>
        </p:txBody>
      </p:sp>
    </p:spTree>
    <p:extLst>
      <p:ext uri="{BB962C8B-B14F-4D97-AF65-F5344CB8AC3E}">
        <p14:creationId xmlns:p14="http://schemas.microsoft.com/office/powerpoint/2010/main" val="177783311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232">
          <p15:clr>
            <a:srgbClr val="FBAE40"/>
          </p15:clr>
        </p15:guide>
        <p15:guide id="2" orient="horz" pos="26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basic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smtClean="0"/>
              <a:t>2 column slide, one line header</a:t>
            </a:r>
            <a:endParaRPr lang="en-US" dirty="0"/>
          </a:p>
        </p:txBody>
      </p:sp>
      <p:sp>
        <p:nvSpPr>
          <p:cNvPr id="8" name="Text Placeholder 2"/>
          <p:cNvSpPr>
            <a:spLocks noGrp="1"/>
          </p:cNvSpPr>
          <p:nvPr>
            <p:ph idx="1" hasCustomPrompt="1"/>
          </p:nvPr>
        </p:nvSpPr>
        <p:spPr>
          <a:xfrm>
            <a:off x="914400" y="2331720"/>
            <a:ext cx="7133968" cy="3539430"/>
          </a:xfrm>
          <a:prstGeom prst="rect">
            <a:avLst/>
          </a:prstGeom>
        </p:spPr>
        <p:txBody>
          <a:bodyPr vert="horz" wrap="square" lIns="0" tIns="0" rIns="0" bIns="0" numCol="2"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smtClean="0"/>
              <a:t>Bulleted slides should…</a:t>
            </a:r>
          </a:p>
          <a:p>
            <a:pPr lvl="1"/>
            <a:r>
              <a:rPr lang="en-US" dirty="0" smtClean="0"/>
              <a:t>only include one level of sub-bullets</a:t>
            </a:r>
          </a:p>
          <a:p>
            <a:pPr lvl="1"/>
            <a:r>
              <a:rPr lang="en-US" dirty="0" smtClean="0"/>
              <a:t>contain at most about 50 words, including the title (if you have a lot more, consider a second slide)</a:t>
            </a:r>
          </a:p>
          <a:p>
            <a:pPr lvl="2"/>
            <a:r>
              <a:rPr lang="en-US" dirty="0" smtClean="0"/>
              <a:t>Level 3</a:t>
            </a:r>
          </a:p>
          <a:p>
            <a:endParaRPr lang="en-US" dirty="0" smtClean="0"/>
          </a:p>
          <a:p>
            <a:r>
              <a:rPr lang="en-US" dirty="0" smtClean="0"/>
              <a:t>If you stick to that limit, you’ll fit (this slide </a:t>
            </a:r>
            <a:br>
              <a:rPr lang="en-US" dirty="0" smtClean="0"/>
            </a:br>
            <a:r>
              <a:rPr lang="en-US" dirty="0" smtClean="0"/>
              <a:t>has 49 words)</a:t>
            </a:r>
          </a:p>
          <a:p>
            <a:pPr lvl="4"/>
            <a:endParaRPr lang="en-US" dirty="0"/>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smtClean="0"/>
              <a:t>Source/</a:t>
            </a:r>
            <a:r>
              <a:rPr lang="en-US" i="1" dirty="0" err="1" smtClean="0"/>
              <a:t>Footnote:</a:t>
            </a:r>
            <a:r>
              <a:rPr lang="en-US" dirty="0" err="1" smtClean="0"/>
              <a:t>Ovid</a:t>
            </a:r>
            <a:r>
              <a:rPr lang="en-US" dirty="0" smtClean="0"/>
              <a:t> </a:t>
            </a:r>
            <a:r>
              <a:rPr lang="en-US" dirty="0" err="1" smtClean="0"/>
              <a:t>ulpa</a:t>
            </a:r>
            <a:r>
              <a:rPr lang="en-US" dirty="0" smtClean="0"/>
              <a:t> </a:t>
            </a:r>
            <a:r>
              <a:rPr lang="en-US" dirty="0" err="1" smtClean="0"/>
              <a:t>perovident</a:t>
            </a:r>
            <a:r>
              <a:rPr lang="en-US" dirty="0" smtClean="0"/>
              <a:t> </a:t>
            </a:r>
            <a:r>
              <a:rPr lang="en-US" dirty="0" err="1" smtClean="0"/>
              <a:t>faciatiam</a:t>
            </a:r>
            <a:r>
              <a:rPr lang="en-US" dirty="0" smtClean="0"/>
              <a:t> </a:t>
            </a:r>
            <a:r>
              <a:rPr lang="en-US" dirty="0" err="1" smtClean="0"/>
              <a:t>cor</a:t>
            </a:r>
            <a:r>
              <a:rPr lang="en-US" dirty="0" smtClean="0"/>
              <a:t> </a:t>
            </a:r>
            <a:r>
              <a:rPr lang="en-US" dirty="0" err="1" smtClean="0"/>
              <a:t>soluptum</a:t>
            </a:r>
            <a:r>
              <a:rPr lang="en-US" dirty="0" smtClean="0"/>
              <a:t> </a:t>
            </a:r>
            <a:r>
              <a:rPr lang="en-US" dirty="0" err="1" smtClean="0"/>
              <a:t>comnim</a:t>
            </a:r>
            <a:r>
              <a:rPr lang="en-US" dirty="0" smtClean="0"/>
              <a:t> </a:t>
            </a:r>
            <a:r>
              <a:rPr lang="en-US" dirty="0" err="1" smtClean="0"/>
              <a:t>eiciet</a:t>
            </a:r>
            <a:r>
              <a:rPr lang="en-US" dirty="0" smtClean="0"/>
              <a:t> </a:t>
            </a:r>
            <a:r>
              <a:rPr lang="en-US" dirty="0" err="1" smtClean="0"/>
              <a:t>esequas</a:t>
            </a:r>
            <a:r>
              <a:rPr lang="en-US" dirty="0" smtClean="0"/>
              <a:t> </a:t>
            </a:r>
            <a:r>
              <a:rPr lang="en-US" dirty="0" err="1" smtClean="0"/>
              <a:t>pedi</a:t>
            </a:r>
            <a:endParaRPr lang="en-US" dirty="0"/>
          </a:p>
        </p:txBody>
      </p:sp>
    </p:spTree>
    <p:extLst>
      <p:ext uri="{BB962C8B-B14F-4D97-AF65-F5344CB8AC3E}">
        <p14:creationId xmlns:p14="http://schemas.microsoft.com/office/powerpoint/2010/main" val="7712410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76" userDrawn="1">
          <p15:clr>
            <a:srgbClr val="FBAE40"/>
          </p15:clr>
        </p15:guide>
        <p15:guide id="2" orient="horz" pos="960" userDrawn="1">
          <p15:clr>
            <a:srgbClr val="FBAE40"/>
          </p15:clr>
        </p15:guide>
        <p15:guide id="3" orient="horz" pos="15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Text, 1 Pictur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3484880" cy="685800"/>
          </a:xfrm>
          <a:prstGeom prst="rect">
            <a:avLst/>
          </a:prstGeom>
        </p:spPr>
        <p:txBody>
          <a:bodyPr vert="horz" wrap="square" lIns="0" tIns="0" rIns="0" bIns="0" rtlCol="0" anchor="b" anchorCtr="0">
            <a:noAutofit/>
          </a:bodyPr>
          <a:lstStyle>
            <a:lvl1pPr>
              <a:lnSpc>
                <a:spcPts val="2600"/>
              </a:lnSpc>
              <a:defRPr sz="2400" baseline="0"/>
            </a:lvl1pPr>
          </a:lstStyle>
          <a:p>
            <a:r>
              <a:rPr lang="en-US" dirty="0" smtClean="0"/>
              <a:t>1 column + picture</a:t>
            </a:r>
            <a:endParaRPr lang="en-US" dirty="0"/>
          </a:p>
        </p:txBody>
      </p:sp>
      <p:sp>
        <p:nvSpPr>
          <p:cNvPr id="8" name="Text Placeholder 2"/>
          <p:cNvSpPr>
            <a:spLocks noGrp="1"/>
          </p:cNvSpPr>
          <p:nvPr>
            <p:ph idx="1" hasCustomPrompt="1"/>
          </p:nvPr>
        </p:nvSpPr>
        <p:spPr>
          <a:xfrm>
            <a:off x="914400" y="2331720"/>
            <a:ext cx="3484880" cy="3539430"/>
          </a:xfrm>
          <a:prstGeom prst="rect">
            <a:avLst/>
          </a:prstGeom>
        </p:spPr>
        <p:txBody>
          <a:bodyPr vert="horz" wrap="square" lIns="0" tIns="0" rIns="0" bIns="0" numCol="1" rtlCol="0">
            <a:noAutofit/>
          </a:bodyPr>
          <a:lstStyle>
            <a:lvl1pPr>
              <a:defRPr sz="2000" b="1" i="0" baseline="0"/>
            </a:lvl1pPr>
            <a:lvl2pPr marL="457200" indent="-228600">
              <a:spcBef>
                <a:spcPts val="600"/>
              </a:spcBef>
              <a:defRPr sz="2000"/>
            </a:lvl2pPr>
            <a:lvl3pPr marL="685800">
              <a:spcBef>
                <a:spcPts val="600"/>
              </a:spcBef>
              <a:defRPr baseline="0">
                <a:latin typeface="arial" charset="0"/>
              </a:defRPr>
            </a:lvl3pPr>
            <a:lvl5pPr>
              <a:defRPr sz="2000"/>
            </a:lvl5pPr>
          </a:lstStyle>
          <a:p>
            <a:r>
              <a:rPr lang="en-US" dirty="0" smtClean="0"/>
              <a:t>Bulleted slides should…</a:t>
            </a:r>
          </a:p>
          <a:p>
            <a:pPr lvl="1"/>
            <a:r>
              <a:rPr lang="en-US" dirty="0" smtClean="0"/>
              <a:t>only include one level of sub-bullets</a:t>
            </a:r>
          </a:p>
          <a:p>
            <a:pPr lvl="1"/>
            <a:r>
              <a:rPr lang="en-US" dirty="0" smtClean="0"/>
              <a:t>contain at most about 50 words, including the title (if you have a lot more, consider a second slide)</a:t>
            </a:r>
          </a:p>
          <a:p>
            <a:pPr lvl="2"/>
            <a:r>
              <a:rPr lang="en-US" dirty="0" smtClean="0"/>
              <a:t>Level 3</a:t>
            </a:r>
          </a:p>
        </p:txBody>
      </p:sp>
      <p:sp>
        <p:nvSpPr>
          <p:cNvPr id="3" name="Text Placeholder 2"/>
          <p:cNvSpPr>
            <a:spLocks noGrp="1"/>
          </p:cNvSpPr>
          <p:nvPr>
            <p:ph type="body" sz="quarter" idx="10" hasCustomPrompt="1"/>
          </p:nvPr>
        </p:nvSpPr>
        <p:spPr>
          <a:xfrm>
            <a:off x="914400" y="6186488"/>
            <a:ext cx="5602288" cy="198437"/>
          </a:xfrm>
        </p:spPr>
        <p:txBody>
          <a:bodyPr/>
          <a:lstStyle>
            <a:lvl1pPr marL="0" indent="0">
              <a:buFontTx/>
              <a:buNone/>
              <a:defRPr sz="1000"/>
            </a:lvl1pPr>
          </a:lstStyle>
          <a:p>
            <a:pPr>
              <a:spcBef>
                <a:spcPct val="50000"/>
              </a:spcBef>
            </a:pPr>
            <a:r>
              <a:rPr lang="en-US" i="1" dirty="0" smtClean="0"/>
              <a:t>Source/</a:t>
            </a:r>
            <a:r>
              <a:rPr lang="en-US" i="1" dirty="0" err="1" smtClean="0"/>
              <a:t>Footnote:</a:t>
            </a:r>
            <a:r>
              <a:rPr lang="en-US" dirty="0" err="1" smtClean="0"/>
              <a:t>Ovid</a:t>
            </a:r>
            <a:r>
              <a:rPr lang="en-US" dirty="0" smtClean="0"/>
              <a:t> </a:t>
            </a:r>
            <a:r>
              <a:rPr lang="en-US" dirty="0" err="1" smtClean="0"/>
              <a:t>ulpa</a:t>
            </a:r>
            <a:r>
              <a:rPr lang="en-US" dirty="0" smtClean="0"/>
              <a:t> </a:t>
            </a:r>
            <a:r>
              <a:rPr lang="en-US" dirty="0" err="1" smtClean="0"/>
              <a:t>perovident</a:t>
            </a:r>
            <a:r>
              <a:rPr lang="en-US" dirty="0" smtClean="0"/>
              <a:t> </a:t>
            </a:r>
            <a:r>
              <a:rPr lang="en-US" dirty="0" err="1" smtClean="0"/>
              <a:t>faciatiam</a:t>
            </a:r>
            <a:r>
              <a:rPr lang="en-US" dirty="0" smtClean="0"/>
              <a:t> </a:t>
            </a:r>
            <a:r>
              <a:rPr lang="en-US" dirty="0" err="1" smtClean="0"/>
              <a:t>cor</a:t>
            </a:r>
            <a:r>
              <a:rPr lang="en-US" dirty="0" smtClean="0"/>
              <a:t> </a:t>
            </a:r>
            <a:r>
              <a:rPr lang="en-US" dirty="0" err="1" smtClean="0"/>
              <a:t>soluptum</a:t>
            </a:r>
            <a:r>
              <a:rPr lang="en-US" dirty="0" smtClean="0"/>
              <a:t> </a:t>
            </a:r>
            <a:r>
              <a:rPr lang="en-US" dirty="0" err="1" smtClean="0"/>
              <a:t>comnim</a:t>
            </a:r>
            <a:r>
              <a:rPr lang="en-US" dirty="0" smtClean="0"/>
              <a:t> </a:t>
            </a:r>
            <a:r>
              <a:rPr lang="en-US" dirty="0" err="1" smtClean="0"/>
              <a:t>eiciet</a:t>
            </a:r>
            <a:r>
              <a:rPr lang="en-US" dirty="0" smtClean="0"/>
              <a:t> </a:t>
            </a:r>
            <a:r>
              <a:rPr lang="en-US" dirty="0" err="1" smtClean="0"/>
              <a:t>esequas</a:t>
            </a:r>
            <a:r>
              <a:rPr lang="en-US" dirty="0" smtClean="0"/>
              <a:t> </a:t>
            </a:r>
            <a:r>
              <a:rPr lang="en-US" dirty="0" err="1" smtClean="0"/>
              <a:t>pedi</a:t>
            </a:r>
            <a:endParaRPr lang="en-US" dirty="0"/>
          </a:p>
        </p:txBody>
      </p:sp>
      <p:sp>
        <p:nvSpPr>
          <p:cNvPr id="5" name="Picture Placeholder 4"/>
          <p:cNvSpPr>
            <a:spLocks noGrp="1"/>
          </p:cNvSpPr>
          <p:nvPr>
            <p:ph type="pic" sz="quarter" idx="11"/>
          </p:nvPr>
        </p:nvSpPr>
        <p:spPr>
          <a:xfrm>
            <a:off x="4724400" y="1417320"/>
            <a:ext cx="2951480" cy="4530725"/>
          </a:xfrm>
        </p:spPr>
        <p:txBody>
          <a:bodyPr/>
          <a:lstStyle/>
          <a:p>
            <a:r>
              <a:rPr lang="en-US" smtClean="0"/>
              <a:t>Click icon to add picture</a:t>
            </a:r>
            <a:endParaRPr lang="en-US"/>
          </a:p>
        </p:txBody>
      </p:sp>
    </p:spTree>
    <p:extLst>
      <p:ext uri="{BB962C8B-B14F-4D97-AF65-F5344CB8AC3E}">
        <p14:creationId xmlns:p14="http://schemas.microsoft.com/office/powerpoint/2010/main" val="4128623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76" userDrawn="1">
          <p15:clr>
            <a:srgbClr val="FBAE40"/>
          </p15:clr>
        </p15:guide>
        <p15:guide id="2" pos="2976" userDrawn="1">
          <p15:clr>
            <a:srgbClr val="FBAE40"/>
          </p15:clr>
        </p15:guide>
        <p15:guide id="3" orient="horz" pos="960" userDrawn="1">
          <p15:clr>
            <a:srgbClr val="FBAE40"/>
          </p15:clr>
        </p15:guide>
        <p15:guide id="4" orient="horz" pos="15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Page with x-axis label">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28700" y="1417320"/>
            <a:ext cx="7086600" cy="685800"/>
          </a:xfrm>
        </p:spPr>
        <p:txBody>
          <a:bodyPr/>
          <a:lstStyle>
            <a:lvl1pPr algn="ctr">
              <a:defRPr baseline="0"/>
            </a:lvl1pPr>
          </a:lstStyle>
          <a:p>
            <a:r>
              <a:rPr lang="en-US" dirty="0" smtClean="0"/>
              <a:t>Blank Chart Page with Footnote</a:t>
            </a:r>
            <a:endParaRPr lang="en-US" dirty="0"/>
          </a:p>
        </p:txBody>
      </p:sp>
      <p:sp>
        <p:nvSpPr>
          <p:cNvPr id="6" name="Text Placeholder 2"/>
          <p:cNvSpPr>
            <a:spLocks noGrp="1"/>
          </p:cNvSpPr>
          <p:nvPr>
            <p:ph type="body" sz="quarter" idx="10" hasCustomPrompt="1"/>
          </p:nvPr>
        </p:nvSpPr>
        <p:spPr>
          <a:xfrm>
            <a:off x="1028700" y="6186488"/>
            <a:ext cx="7086600" cy="198437"/>
          </a:xfrm>
        </p:spPr>
        <p:txBody>
          <a:bodyPr/>
          <a:lstStyle>
            <a:lvl1pPr marL="0" indent="0" algn="ctr">
              <a:buFontTx/>
              <a:buNone/>
              <a:defRPr sz="1000"/>
            </a:lvl1pPr>
          </a:lstStyle>
          <a:p>
            <a:pPr>
              <a:spcBef>
                <a:spcPct val="50000"/>
              </a:spcBef>
            </a:pPr>
            <a:r>
              <a:rPr lang="en-US" i="1" dirty="0" smtClean="0"/>
              <a:t>Source/</a:t>
            </a:r>
            <a:r>
              <a:rPr lang="en-US" i="1" dirty="0" err="1" smtClean="0"/>
              <a:t>Footnote:</a:t>
            </a:r>
            <a:r>
              <a:rPr lang="en-US" dirty="0" err="1" smtClean="0"/>
              <a:t>Ovid</a:t>
            </a:r>
            <a:r>
              <a:rPr lang="en-US" dirty="0" smtClean="0"/>
              <a:t> </a:t>
            </a:r>
            <a:r>
              <a:rPr lang="en-US" dirty="0" err="1" smtClean="0"/>
              <a:t>ulpa</a:t>
            </a:r>
            <a:r>
              <a:rPr lang="en-US" dirty="0" smtClean="0"/>
              <a:t> </a:t>
            </a:r>
            <a:r>
              <a:rPr lang="en-US" dirty="0" err="1" smtClean="0"/>
              <a:t>perovident</a:t>
            </a:r>
            <a:r>
              <a:rPr lang="en-US" dirty="0" smtClean="0"/>
              <a:t> </a:t>
            </a:r>
            <a:r>
              <a:rPr lang="en-US" dirty="0" err="1" smtClean="0"/>
              <a:t>faciatiam</a:t>
            </a:r>
            <a:r>
              <a:rPr lang="en-US" dirty="0" smtClean="0"/>
              <a:t> </a:t>
            </a:r>
            <a:r>
              <a:rPr lang="en-US" dirty="0" err="1" smtClean="0"/>
              <a:t>cor</a:t>
            </a:r>
            <a:r>
              <a:rPr lang="en-US" dirty="0" smtClean="0"/>
              <a:t> </a:t>
            </a:r>
            <a:r>
              <a:rPr lang="en-US" dirty="0" err="1" smtClean="0"/>
              <a:t>soluptum</a:t>
            </a:r>
            <a:r>
              <a:rPr lang="en-US" dirty="0" smtClean="0"/>
              <a:t> </a:t>
            </a:r>
            <a:r>
              <a:rPr lang="en-US" dirty="0" err="1" smtClean="0"/>
              <a:t>comnim</a:t>
            </a:r>
            <a:r>
              <a:rPr lang="en-US" dirty="0" smtClean="0"/>
              <a:t> </a:t>
            </a:r>
            <a:r>
              <a:rPr lang="en-US" dirty="0" err="1" smtClean="0"/>
              <a:t>eiciet</a:t>
            </a:r>
            <a:r>
              <a:rPr lang="en-US" dirty="0" smtClean="0"/>
              <a:t> </a:t>
            </a:r>
            <a:r>
              <a:rPr lang="en-US" dirty="0" err="1" smtClean="0"/>
              <a:t>esequas</a:t>
            </a:r>
            <a:r>
              <a:rPr lang="en-US" dirty="0" smtClean="0"/>
              <a:t> </a:t>
            </a:r>
            <a:r>
              <a:rPr lang="en-US" dirty="0" err="1" smtClean="0"/>
              <a:t>pedi</a:t>
            </a:r>
            <a:endParaRPr lang="en-US" dirty="0"/>
          </a:p>
        </p:txBody>
      </p:sp>
      <p:sp>
        <p:nvSpPr>
          <p:cNvPr id="10" name="Text Placeholder 9"/>
          <p:cNvSpPr>
            <a:spLocks noGrp="1"/>
          </p:cNvSpPr>
          <p:nvPr>
            <p:ph type="body" sz="quarter" idx="11" hasCustomPrompt="1"/>
          </p:nvPr>
        </p:nvSpPr>
        <p:spPr>
          <a:xfrm>
            <a:off x="1028700" y="2240280"/>
            <a:ext cx="7086599" cy="403225"/>
          </a:xfrm>
        </p:spPr>
        <p:txBody>
          <a:bodyPr/>
          <a:lstStyle>
            <a:lvl1pPr marL="0" indent="0" algn="ctr">
              <a:buFontTx/>
              <a:buNone/>
              <a:defRPr baseline="0"/>
            </a:lvl1pPr>
          </a:lstStyle>
          <a:p>
            <a:pPr lvl="0"/>
            <a:r>
              <a:rPr lang="en-US" dirty="0" err="1" smtClean="0"/>
              <a:t>Subhed</a:t>
            </a:r>
            <a:r>
              <a:rPr lang="en-US" dirty="0" smtClean="0"/>
              <a:t> here on one to two lines</a:t>
            </a:r>
          </a:p>
        </p:txBody>
      </p:sp>
      <p:sp>
        <p:nvSpPr>
          <p:cNvPr id="11" name="TextBox 10"/>
          <p:cNvSpPr txBox="1"/>
          <p:nvPr userDrawn="1"/>
        </p:nvSpPr>
        <p:spPr>
          <a:xfrm>
            <a:off x="5618205" y="3146854"/>
            <a:ext cx="914400" cy="914400"/>
          </a:xfrm>
          <a:prstGeom prst="rect">
            <a:avLst/>
          </a:prstGeom>
        </p:spPr>
        <p:txBody>
          <a:bodyPr vert="horz" wrap="none" lIns="0" tIns="0" rIns="0" bIns="0" rtlCol="0" anchor="t" anchorCtr="0">
            <a:noAutofit/>
          </a:bodyPr>
          <a:lstStyle/>
          <a:p>
            <a:endParaRPr lang="en-US" sz="2400" dirty="0" smtClean="0"/>
          </a:p>
        </p:txBody>
      </p:sp>
      <p:sp>
        <p:nvSpPr>
          <p:cNvPr id="3" name="Text Placeholder 2"/>
          <p:cNvSpPr>
            <a:spLocks noGrp="1"/>
          </p:cNvSpPr>
          <p:nvPr>
            <p:ph type="body" sz="quarter" idx="12" hasCustomPrompt="1"/>
          </p:nvPr>
        </p:nvSpPr>
        <p:spPr>
          <a:xfrm>
            <a:off x="1028700" y="5811838"/>
            <a:ext cx="7086599" cy="274637"/>
          </a:xfrm>
        </p:spPr>
        <p:txBody>
          <a:bodyPr/>
          <a:lstStyle>
            <a:lvl1pPr marL="0" indent="0" algn="ctr">
              <a:buFont typeface="Arial" charset="0"/>
              <a:buNone/>
              <a:defRPr sz="1100" b="1" i="0" baseline="0"/>
            </a:lvl1pPr>
            <a:lvl2pPr marL="457200" indent="0">
              <a:buFont typeface="Arial" charset="0"/>
              <a:buNone/>
              <a:defRPr/>
            </a:lvl2pPr>
            <a:lvl3pPr marL="914400" indent="0">
              <a:buFont typeface="Arial" charset="0"/>
              <a:buNone/>
              <a:defRPr/>
            </a:lvl3pPr>
            <a:lvl4pPr marL="1371600" indent="0">
              <a:buFont typeface="Arial" charset="0"/>
              <a:buNone/>
              <a:defRPr/>
            </a:lvl4pPr>
            <a:lvl5pPr marL="1828800" indent="0">
              <a:buFont typeface="Arial" charset="0"/>
              <a:buNone/>
              <a:defRPr/>
            </a:lvl5pPr>
          </a:lstStyle>
          <a:p>
            <a:pPr lvl="0"/>
            <a:r>
              <a:rPr lang="en-US" dirty="0" smtClean="0"/>
              <a:t>X-axis label</a:t>
            </a:r>
            <a:endParaRPr lang="en-US" dirty="0"/>
          </a:p>
        </p:txBody>
      </p:sp>
      <p:sp>
        <p:nvSpPr>
          <p:cNvPr id="5" name="TextBox 4"/>
          <p:cNvSpPr txBox="1"/>
          <p:nvPr userDrawn="1"/>
        </p:nvSpPr>
        <p:spPr>
          <a:xfrm>
            <a:off x="7294880" y="5933440"/>
            <a:ext cx="914400" cy="914400"/>
          </a:xfrm>
          <a:prstGeom prst="rect">
            <a:avLst/>
          </a:prstGeom>
        </p:spPr>
        <p:txBody>
          <a:bodyPr vert="horz" wrap="none" lIns="0" tIns="0" rIns="0" bIns="0" rtlCol="0" anchor="t" anchorCtr="0">
            <a:noAutofit/>
          </a:bodyPr>
          <a:lstStyle/>
          <a:p>
            <a:endParaRPr lang="en-US" sz="2400" dirty="0" smtClean="0"/>
          </a:p>
        </p:txBody>
      </p:sp>
    </p:spTree>
    <p:extLst>
      <p:ext uri="{BB962C8B-B14F-4D97-AF65-F5344CB8AC3E}">
        <p14:creationId xmlns:p14="http://schemas.microsoft.com/office/powerpoint/2010/main" val="124755872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 orient="horz" pos="3648">
          <p15:clr>
            <a:srgbClr val="FBAE40"/>
          </p15:clr>
        </p15:guide>
        <p15:guide id="5" pos="648" userDrawn="1">
          <p15:clr>
            <a:srgbClr val="FBAE40"/>
          </p15:clr>
        </p15:guide>
        <p15:guide id="6" pos="51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Graph Page without x axis label">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1028700" y="1417320"/>
            <a:ext cx="7086600" cy="685800"/>
          </a:xfrm>
        </p:spPr>
        <p:txBody>
          <a:bodyPr/>
          <a:lstStyle>
            <a:lvl1pPr algn="ctr">
              <a:defRPr baseline="0"/>
            </a:lvl1pPr>
          </a:lstStyle>
          <a:p>
            <a:r>
              <a:rPr lang="en-US" dirty="0" smtClean="0"/>
              <a:t>Blank Chart Page with Footnote</a:t>
            </a:r>
            <a:endParaRPr lang="en-US" dirty="0"/>
          </a:p>
        </p:txBody>
      </p:sp>
      <p:sp>
        <p:nvSpPr>
          <p:cNvPr id="6" name="Text Placeholder 2"/>
          <p:cNvSpPr>
            <a:spLocks noGrp="1"/>
          </p:cNvSpPr>
          <p:nvPr>
            <p:ph type="body" sz="quarter" idx="10" hasCustomPrompt="1"/>
          </p:nvPr>
        </p:nvSpPr>
        <p:spPr>
          <a:xfrm>
            <a:off x="1028700" y="6186488"/>
            <a:ext cx="7086600" cy="198437"/>
          </a:xfrm>
        </p:spPr>
        <p:txBody>
          <a:bodyPr/>
          <a:lstStyle>
            <a:lvl1pPr marL="0" indent="0" algn="ctr">
              <a:buFontTx/>
              <a:buNone/>
              <a:defRPr sz="1000"/>
            </a:lvl1pPr>
          </a:lstStyle>
          <a:p>
            <a:pPr>
              <a:spcBef>
                <a:spcPct val="50000"/>
              </a:spcBef>
            </a:pPr>
            <a:r>
              <a:rPr lang="en-US" i="1" dirty="0" smtClean="0"/>
              <a:t>Source/</a:t>
            </a:r>
            <a:r>
              <a:rPr lang="en-US" i="1" dirty="0" err="1" smtClean="0"/>
              <a:t>Footnote:</a:t>
            </a:r>
            <a:r>
              <a:rPr lang="en-US" dirty="0" err="1" smtClean="0"/>
              <a:t>Ovid</a:t>
            </a:r>
            <a:r>
              <a:rPr lang="en-US" dirty="0" smtClean="0"/>
              <a:t> </a:t>
            </a:r>
            <a:r>
              <a:rPr lang="en-US" dirty="0" err="1" smtClean="0"/>
              <a:t>ulpa</a:t>
            </a:r>
            <a:r>
              <a:rPr lang="en-US" dirty="0" smtClean="0"/>
              <a:t> </a:t>
            </a:r>
            <a:r>
              <a:rPr lang="en-US" dirty="0" err="1" smtClean="0"/>
              <a:t>perovident</a:t>
            </a:r>
            <a:r>
              <a:rPr lang="en-US" dirty="0" smtClean="0"/>
              <a:t> </a:t>
            </a:r>
            <a:r>
              <a:rPr lang="en-US" dirty="0" err="1" smtClean="0"/>
              <a:t>faciatiam</a:t>
            </a:r>
            <a:r>
              <a:rPr lang="en-US" dirty="0" smtClean="0"/>
              <a:t> </a:t>
            </a:r>
            <a:r>
              <a:rPr lang="en-US" dirty="0" err="1" smtClean="0"/>
              <a:t>cor</a:t>
            </a:r>
            <a:r>
              <a:rPr lang="en-US" dirty="0" smtClean="0"/>
              <a:t> </a:t>
            </a:r>
            <a:r>
              <a:rPr lang="en-US" dirty="0" err="1" smtClean="0"/>
              <a:t>soluptum</a:t>
            </a:r>
            <a:r>
              <a:rPr lang="en-US" dirty="0" smtClean="0"/>
              <a:t> </a:t>
            </a:r>
            <a:r>
              <a:rPr lang="en-US" dirty="0" err="1" smtClean="0"/>
              <a:t>comnim</a:t>
            </a:r>
            <a:r>
              <a:rPr lang="en-US" dirty="0" smtClean="0"/>
              <a:t> </a:t>
            </a:r>
            <a:r>
              <a:rPr lang="en-US" dirty="0" err="1" smtClean="0"/>
              <a:t>eiciet</a:t>
            </a:r>
            <a:r>
              <a:rPr lang="en-US" dirty="0" smtClean="0"/>
              <a:t> </a:t>
            </a:r>
            <a:r>
              <a:rPr lang="en-US" dirty="0" err="1" smtClean="0"/>
              <a:t>esequas</a:t>
            </a:r>
            <a:r>
              <a:rPr lang="en-US" dirty="0" smtClean="0"/>
              <a:t> </a:t>
            </a:r>
            <a:r>
              <a:rPr lang="en-US" dirty="0" err="1" smtClean="0"/>
              <a:t>pedi</a:t>
            </a:r>
            <a:endParaRPr lang="en-US" dirty="0"/>
          </a:p>
        </p:txBody>
      </p:sp>
      <p:sp>
        <p:nvSpPr>
          <p:cNvPr id="10" name="Text Placeholder 9"/>
          <p:cNvSpPr>
            <a:spLocks noGrp="1"/>
          </p:cNvSpPr>
          <p:nvPr>
            <p:ph type="body" sz="quarter" idx="11" hasCustomPrompt="1"/>
          </p:nvPr>
        </p:nvSpPr>
        <p:spPr>
          <a:xfrm>
            <a:off x="1028700" y="2240280"/>
            <a:ext cx="7086599" cy="403225"/>
          </a:xfrm>
        </p:spPr>
        <p:txBody>
          <a:bodyPr/>
          <a:lstStyle>
            <a:lvl1pPr marL="0" indent="0" algn="ctr">
              <a:buFontTx/>
              <a:buNone/>
              <a:defRPr baseline="0"/>
            </a:lvl1pPr>
          </a:lstStyle>
          <a:p>
            <a:pPr lvl="0"/>
            <a:r>
              <a:rPr lang="en-US" dirty="0" err="1" smtClean="0"/>
              <a:t>Subhed</a:t>
            </a:r>
            <a:r>
              <a:rPr lang="en-US" dirty="0" smtClean="0"/>
              <a:t> here on one to two lines</a:t>
            </a:r>
          </a:p>
        </p:txBody>
      </p:sp>
      <p:sp>
        <p:nvSpPr>
          <p:cNvPr id="11" name="TextBox 10"/>
          <p:cNvSpPr txBox="1"/>
          <p:nvPr userDrawn="1"/>
        </p:nvSpPr>
        <p:spPr>
          <a:xfrm>
            <a:off x="5618205" y="3146854"/>
            <a:ext cx="914400" cy="914400"/>
          </a:xfrm>
          <a:prstGeom prst="rect">
            <a:avLst/>
          </a:prstGeom>
        </p:spPr>
        <p:txBody>
          <a:bodyPr vert="horz" wrap="none" lIns="0" tIns="0" rIns="0" bIns="0" rtlCol="0" anchor="t" anchorCtr="0">
            <a:noAutofit/>
          </a:bodyPr>
          <a:lstStyle/>
          <a:p>
            <a:endParaRPr lang="en-US" sz="2400" dirty="0" smtClean="0"/>
          </a:p>
        </p:txBody>
      </p:sp>
      <p:sp>
        <p:nvSpPr>
          <p:cNvPr id="5" name="TextBox 4"/>
          <p:cNvSpPr txBox="1"/>
          <p:nvPr userDrawn="1"/>
        </p:nvSpPr>
        <p:spPr>
          <a:xfrm>
            <a:off x="7294880" y="5933440"/>
            <a:ext cx="914400" cy="914400"/>
          </a:xfrm>
          <a:prstGeom prst="rect">
            <a:avLst/>
          </a:prstGeom>
        </p:spPr>
        <p:txBody>
          <a:bodyPr vert="horz" wrap="none" lIns="0" tIns="0" rIns="0" bIns="0" rtlCol="0" anchor="t" anchorCtr="0">
            <a:noAutofit/>
          </a:bodyPr>
          <a:lstStyle/>
          <a:p>
            <a:endParaRPr lang="en-US" sz="2400" dirty="0" smtClean="0"/>
          </a:p>
        </p:txBody>
      </p:sp>
    </p:spTree>
    <p:extLst>
      <p:ext uri="{BB962C8B-B14F-4D97-AF65-F5344CB8AC3E}">
        <p14:creationId xmlns:p14="http://schemas.microsoft.com/office/powerpoint/2010/main" val="1572431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4" orient="horz" pos="3648">
          <p15:clr>
            <a:srgbClr val="FBAE40"/>
          </p15:clr>
        </p15:guide>
        <p15:guide id="5" pos="648">
          <p15:clr>
            <a:srgbClr val="FBAE40"/>
          </p15:clr>
        </p15:guide>
        <p15:guide id="6" pos="511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1181100" y="1417320"/>
            <a:ext cx="6781800" cy="3745399"/>
          </a:xfrm>
          <a:prstGeom prst="rect">
            <a:avLst/>
          </a:prstGeom>
        </p:spPr>
        <p:txBody>
          <a:bodyPr vert="horz" wrap="square" lIns="0" tIns="0" rIns="0" bIns="0" rtlCol="0" anchor="t" anchorCtr="0">
            <a:noAutofit/>
          </a:bodyPr>
          <a:lstStyle>
            <a:lvl1pPr algn="ctr">
              <a:lnSpc>
                <a:spcPts val="4600"/>
              </a:lnSpc>
              <a:defRPr sz="4000" baseline="0"/>
            </a:lvl1pPr>
          </a:lstStyle>
          <a:p>
            <a:r>
              <a:rPr lang="en-US" dirty="0" smtClean="0"/>
              <a:t>“Master Slide for Quotes”</a:t>
            </a:r>
            <a:endParaRPr lang="en-US" dirty="0"/>
          </a:p>
        </p:txBody>
      </p:sp>
      <p:sp>
        <p:nvSpPr>
          <p:cNvPr id="2" name="TextBox 1"/>
          <p:cNvSpPr txBox="1"/>
          <p:nvPr userDrawn="1"/>
        </p:nvSpPr>
        <p:spPr>
          <a:xfrm>
            <a:off x="5632057" y="1933996"/>
            <a:ext cx="914400" cy="914400"/>
          </a:xfrm>
          <a:prstGeom prst="rect">
            <a:avLst/>
          </a:prstGeom>
        </p:spPr>
        <p:txBody>
          <a:bodyPr vert="horz" wrap="none" lIns="0" tIns="0" rIns="0" bIns="0" rtlCol="0" anchor="t" anchorCtr="0">
            <a:noAutofit/>
          </a:bodyPr>
          <a:lstStyle/>
          <a:p>
            <a:endParaRPr lang="en-US" sz="2400" dirty="0" smtClean="0"/>
          </a:p>
        </p:txBody>
      </p:sp>
      <p:sp>
        <p:nvSpPr>
          <p:cNvPr id="9" name="Text Placeholder 9"/>
          <p:cNvSpPr>
            <a:spLocks noGrp="1"/>
          </p:cNvSpPr>
          <p:nvPr>
            <p:ph type="body" sz="quarter" idx="11" hasCustomPrompt="1"/>
          </p:nvPr>
        </p:nvSpPr>
        <p:spPr>
          <a:xfrm>
            <a:off x="1181100" y="5289237"/>
            <a:ext cx="6781800" cy="403225"/>
          </a:xfrm>
        </p:spPr>
        <p:txBody>
          <a:bodyPr/>
          <a:lstStyle>
            <a:lvl1pPr marL="0" indent="0" algn="ctr">
              <a:buFontTx/>
              <a:buNone/>
              <a:defRPr baseline="0"/>
            </a:lvl1pPr>
          </a:lstStyle>
          <a:p>
            <a:pPr lvl="0"/>
            <a:r>
              <a:rPr lang="en-US" smtClean="0"/>
              <a:t>Quote source</a:t>
            </a:r>
            <a:endParaRPr lang="en-US" dirty="0" smtClean="0"/>
          </a:p>
        </p:txBody>
      </p:sp>
    </p:spTree>
    <p:extLst>
      <p:ext uri="{BB962C8B-B14F-4D97-AF65-F5344CB8AC3E}">
        <p14:creationId xmlns:p14="http://schemas.microsoft.com/office/powerpoint/2010/main" val="87253684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Title Placeholder 1"/>
          <p:cNvSpPr>
            <a:spLocks noGrp="1"/>
          </p:cNvSpPr>
          <p:nvPr>
            <p:ph type="title" hasCustomPrompt="1"/>
          </p:nvPr>
        </p:nvSpPr>
        <p:spPr>
          <a:xfrm>
            <a:off x="914400" y="2514600"/>
            <a:ext cx="6772940" cy="685800"/>
          </a:xfrm>
          <a:prstGeom prst="rect">
            <a:avLst/>
          </a:prstGeom>
        </p:spPr>
        <p:txBody>
          <a:bodyPr vert="horz" wrap="square" lIns="0" tIns="0" rIns="0" bIns="0" rtlCol="0" anchor="t" anchorCtr="0">
            <a:noAutofit/>
          </a:bodyPr>
          <a:lstStyle>
            <a:lvl1pPr>
              <a:defRPr sz="3000" baseline="0"/>
            </a:lvl1pPr>
          </a:lstStyle>
          <a:p>
            <a:r>
              <a:rPr lang="en-US" dirty="0" smtClean="0"/>
              <a:t>Section Header</a:t>
            </a:r>
            <a:endParaRPr lang="en-US" dirty="0"/>
          </a:p>
        </p:txBody>
      </p:sp>
    </p:spTree>
    <p:extLst>
      <p:ext uri="{BB962C8B-B14F-4D97-AF65-F5344CB8AC3E}">
        <p14:creationId xmlns:p14="http://schemas.microsoft.com/office/powerpoint/2010/main" val="122177069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57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Title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767447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er Slid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914400" y="1417320"/>
            <a:ext cx="6781800" cy="685800"/>
          </a:xfrm>
          <a:prstGeom prst="rect">
            <a:avLst/>
          </a:prstGeom>
        </p:spPr>
        <p:txBody>
          <a:bodyPr vert="horz" wrap="square" lIns="0" tIns="0" rIns="0" bIns="0" rtlCol="0" anchor="b" anchorCtr="0">
            <a:noAutofit/>
          </a:bodyPr>
          <a:lstStyle>
            <a:lvl1pPr algn="ctr">
              <a:lnSpc>
                <a:spcPts val="2600"/>
              </a:lnSpc>
              <a:defRPr sz="2400" baseline="0"/>
            </a:lvl1pPr>
          </a:lstStyle>
          <a:p>
            <a:r>
              <a:rPr lang="en-US" dirty="0" smtClean="0"/>
              <a:t>Closer Slide</a:t>
            </a:r>
            <a:endParaRPr lang="en-US" dirty="0"/>
          </a:p>
        </p:txBody>
      </p:sp>
      <p:sp>
        <p:nvSpPr>
          <p:cNvPr id="8" name="Text Placeholder 2"/>
          <p:cNvSpPr>
            <a:spLocks noGrp="1"/>
          </p:cNvSpPr>
          <p:nvPr>
            <p:ph idx="1" hasCustomPrompt="1"/>
          </p:nvPr>
        </p:nvSpPr>
        <p:spPr>
          <a:xfrm>
            <a:off x="914400" y="2377440"/>
            <a:ext cx="6781800" cy="1706880"/>
          </a:xfrm>
          <a:prstGeom prst="rect">
            <a:avLst/>
          </a:prstGeom>
        </p:spPr>
        <p:txBody>
          <a:bodyPr vert="horz" wrap="square" lIns="0" tIns="0" rIns="0" bIns="0" rtlCol="0">
            <a:noAutofit/>
          </a:bodyPr>
          <a:lstStyle>
            <a:lvl1pPr marL="0" indent="0" algn="ctr">
              <a:buNone/>
              <a:defRPr sz="2400" b="1" i="0" baseline="0">
                <a:latin typeface="Arial Black" charset="0"/>
                <a:ea typeface="Arial Black" charset="0"/>
                <a:cs typeface="Arial Black" charset="0"/>
              </a:defRPr>
            </a:lvl1pPr>
            <a:lvl2pPr marL="228600" indent="0">
              <a:buNone/>
              <a:defRPr sz="2400" b="1" i="0">
                <a:latin typeface="Arial Black" charset="0"/>
                <a:ea typeface="Arial Black" charset="0"/>
                <a:cs typeface="Arial Black" charset="0"/>
              </a:defRPr>
            </a:lvl2pPr>
            <a:lvl3pPr marL="457200" indent="0">
              <a:spcBef>
                <a:spcPts val="1200"/>
              </a:spcBef>
              <a:buNone/>
              <a:defRPr sz="2400" b="1" i="0" baseline="0">
                <a:latin typeface="arial" charset="0"/>
              </a:defRPr>
            </a:lvl3pPr>
            <a:lvl5pPr marL="1828800" indent="0">
              <a:buNone/>
              <a:defRPr sz="2400" b="1" i="0"/>
            </a:lvl5pPr>
          </a:lstStyle>
          <a:p>
            <a:r>
              <a:rPr lang="en-US" dirty="0" smtClean="0"/>
              <a:t>Thank you </a:t>
            </a:r>
            <a:r>
              <a:rPr lang="en-US" smtClean="0"/>
              <a:t>text here</a:t>
            </a:r>
            <a:endParaRPr lang="en-US" dirty="0" smtClean="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4511" y="4585402"/>
            <a:ext cx="1301578" cy="1426076"/>
          </a:xfrm>
          <a:prstGeom prst="rect">
            <a:avLst/>
          </a:prstGeom>
        </p:spPr>
      </p:pic>
    </p:spTree>
    <p:extLst>
      <p:ext uri="{BB962C8B-B14F-4D97-AF65-F5344CB8AC3E}">
        <p14:creationId xmlns:p14="http://schemas.microsoft.com/office/powerpoint/2010/main" val="83648967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60">
          <p15:clr>
            <a:srgbClr val="FBAE40"/>
          </p15:clr>
        </p15:guide>
        <p15:guide id="2" orient="horz" pos="1584">
          <p15:clr>
            <a:srgbClr val="FBAE40"/>
          </p15:clr>
        </p15:guide>
        <p15:guide id="3" pos="57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914400" y="1417320"/>
            <a:ext cx="6772940" cy="685800"/>
          </a:xfrm>
          <a:prstGeom prst="rect">
            <a:avLst/>
          </a:prstGeom>
        </p:spPr>
        <p:txBody>
          <a:bodyPr vert="horz" wrap="square" lIns="0" tIns="0" rIns="0" bIns="0" rtlCol="0" anchor="b" anchorCtr="0">
            <a:noAutofit/>
          </a:bodyPr>
          <a:lstStyle/>
          <a:p>
            <a:r>
              <a:rPr lang="en-US" dirty="0" smtClean="0"/>
              <a:t>Typical bullet slide, one line header </a:t>
            </a:r>
            <a:endParaRPr lang="en-US" dirty="0"/>
          </a:p>
        </p:txBody>
      </p:sp>
      <p:sp>
        <p:nvSpPr>
          <p:cNvPr id="3" name="Text Placeholder 2"/>
          <p:cNvSpPr>
            <a:spLocks noGrp="1"/>
          </p:cNvSpPr>
          <p:nvPr userDrawn="1">
            <p:ph type="body" idx="1"/>
          </p:nvPr>
        </p:nvSpPr>
        <p:spPr>
          <a:xfrm>
            <a:off x="914400" y="2409219"/>
            <a:ext cx="6772939" cy="3435796"/>
          </a:xfrm>
          <a:prstGeom prst="rect">
            <a:avLst/>
          </a:prstGeom>
        </p:spPr>
        <p:txBody>
          <a:bodyPr vert="horz" wrap="square" lIns="0" tIns="0" rIns="0" bIns="0" rtlCol="0">
            <a:noAutofit/>
          </a:bodyPr>
          <a:lstStyle/>
          <a:p>
            <a:r>
              <a:rPr lang="en-US" dirty="0" smtClean="0"/>
              <a:t>Bulleted slides should…</a:t>
            </a:r>
          </a:p>
          <a:p>
            <a:pPr lvl="1"/>
            <a:r>
              <a:rPr lang="en-US" dirty="0" smtClean="0"/>
              <a:t>only include one level of sub-bullets</a:t>
            </a:r>
          </a:p>
          <a:p>
            <a:pPr lvl="1"/>
            <a:r>
              <a:rPr lang="en-US" dirty="0" smtClean="0"/>
              <a:t>contain at most about 50 words, including the title </a:t>
            </a:r>
            <a:br>
              <a:rPr lang="en-US" dirty="0" smtClean="0"/>
            </a:br>
            <a:r>
              <a:rPr lang="en-US" dirty="0" smtClean="0"/>
              <a:t>(if you have a lot more, consider a second slide)</a:t>
            </a:r>
          </a:p>
          <a:p>
            <a:r>
              <a:rPr lang="en-US" dirty="0" smtClean="0"/>
              <a:t>If you stick to that limit, you’ll fit (this slide </a:t>
            </a:r>
            <a:br>
              <a:rPr lang="en-US" dirty="0" smtClean="0"/>
            </a:br>
            <a:r>
              <a:rPr lang="en-US" dirty="0" smtClean="0"/>
              <a:t>has 49 words)</a:t>
            </a:r>
          </a:p>
        </p:txBody>
      </p:sp>
      <p:sp>
        <p:nvSpPr>
          <p:cNvPr id="11" name="TextBox 10"/>
          <p:cNvSpPr txBox="1"/>
          <p:nvPr userDrawn="1"/>
        </p:nvSpPr>
        <p:spPr>
          <a:xfrm>
            <a:off x="106324" y="6612576"/>
            <a:ext cx="1680890" cy="138499"/>
          </a:xfrm>
          <a:prstGeom prst="rect">
            <a:avLst/>
          </a:prstGeom>
          <a:noFill/>
        </p:spPr>
        <p:txBody>
          <a:bodyPr wrap="square" lIns="0" tIns="0" rIns="0" bIns="0" rtlCol="0">
            <a:spAutoFit/>
          </a:bodyPr>
          <a:lstStyle/>
          <a:p>
            <a:pPr algn="l" hangingPunct="0"/>
            <a:r>
              <a:rPr lang="en-US" sz="900" baseline="0" dirty="0" smtClean="0">
                <a:solidFill>
                  <a:schemeClr val="tx1"/>
                </a:solidFill>
                <a:latin typeface="arial" charset="0"/>
              </a:rPr>
              <a:t>© Guttmacher Institute 2017</a:t>
            </a:r>
            <a:endParaRPr lang="en-US" sz="900" baseline="0" dirty="0">
              <a:solidFill>
                <a:schemeClr val="tx1"/>
              </a:solidFill>
              <a:latin typeface="arial" charset="0"/>
            </a:endParaRPr>
          </a:p>
        </p:txBody>
      </p:sp>
      <p:sp>
        <p:nvSpPr>
          <p:cNvPr id="13" name="TextBox 12"/>
          <p:cNvSpPr txBox="1"/>
          <p:nvPr userDrawn="1"/>
        </p:nvSpPr>
        <p:spPr>
          <a:xfrm>
            <a:off x="8621888" y="6566410"/>
            <a:ext cx="414867" cy="230832"/>
          </a:xfrm>
          <a:prstGeom prst="rect">
            <a:avLst/>
          </a:prstGeom>
          <a:noFill/>
        </p:spPr>
        <p:txBody>
          <a:bodyPr wrap="square" rtlCol="0">
            <a:spAutoFit/>
          </a:bodyPr>
          <a:lstStyle/>
          <a:p>
            <a:pPr algn="r"/>
            <a:fld id="{519215F1-D0DF-8D43-BE16-DFCE84540A0C}" type="slidenum">
              <a:rPr lang="en-US" sz="900" baseline="0" smtClean="0">
                <a:solidFill>
                  <a:schemeClr val="tx1"/>
                </a:solidFill>
                <a:latin typeface="arial" charset="0"/>
              </a:rPr>
              <a:pPr algn="r"/>
              <a:t>‹#›</a:t>
            </a:fld>
            <a:endParaRPr lang="en-US" sz="900" baseline="0" dirty="0">
              <a:solidFill>
                <a:schemeClr val="tx1"/>
              </a:solidFill>
              <a:latin typeface="arial" charset="0"/>
            </a:endParaRPr>
          </a:p>
        </p:txBody>
      </p:sp>
      <p:cxnSp>
        <p:nvCxnSpPr>
          <p:cNvPr id="6" name="Straight Connector 5"/>
          <p:cNvCxnSpPr/>
          <p:nvPr userDrawn="1"/>
        </p:nvCxnSpPr>
        <p:spPr>
          <a:xfrm>
            <a:off x="0" y="6505731"/>
            <a:ext cx="9144000"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Footer Placeholder 16"/>
          <p:cNvSpPr>
            <a:spLocks noGrp="1"/>
          </p:cNvSpPr>
          <p:nvPr>
            <p:ph type="ftr" sz="quarter" idx="3"/>
          </p:nvPr>
        </p:nvSpPr>
        <p:spPr>
          <a:xfrm>
            <a:off x="914400" y="6177285"/>
            <a:ext cx="6781800" cy="155821"/>
          </a:xfrm>
          <a:prstGeom prst="rect">
            <a:avLst/>
          </a:prstGeom>
        </p:spPr>
        <p:txBody>
          <a:bodyPr vert="horz" lIns="0" tIns="0" rIns="0" bIns="0" rtlCol="0" anchor="t" anchorCtr="0"/>
          <a:lstStyle>
            <a:lvl1pPr algn="l">
              <a:defRPr sz="700" baseline="0">
                <a:solidFill>
                  <a:schemeClr val="tx1"/>
                </a:solidFill>
                <a:latin typeface="arial" charset="0"/>
              </a:defRPr>
            </a:lvl1pPr>
          </a:lstStyle>
          <a:p>
            <a:pPr>
              <a:spcBef>
                <a:spcPct val="50000"/>
              </a:spcBef>
            </a:pPr>
            <a:r>
              <a:rPr lang="en-US" i="1" dirty="0" smtClean="0"/>
              <a:t>Source/</a:t>
            </a:r>
            <a:r>
              <a:rPr lang="en-US" i="1" dirty="0" err="1" smtClean="0"/>
              <a:t>Footnote:</a:t>
            </a:r>
            <a:r>
              <a:rPr lang="en-US" dirty="0" err="1" smtClean="0"/>
              <a:t>Ovid</a:t>
            </a:r>
            <a:r>
              <a:rPr lang="en-US" dirty="0" smtClean="0"/>
              <a:t> </a:t>
            </a:r>
            <a:r>
              <a:rPr lang="en-US" dirty="0" err="1" smtClean="0"/>
              <a:t>ulpa</a:t>
            </a:r>
            <a:r>
              <a:rPr lang="en-US" dirty="0" smtClean="0"/>
              <a:t> </a:t>
            </a:r>
            <a:r>
              <a:rPr lang="en-US" dirty="0" err="1" smtClean="0"/>
              <a:t>perovident</a:t>
            </a:r>
            <a:r>
              <a:rPr lang="en-US" dirty="0" smtClean="0"/>
              <a:t> </a:t>
            </a:r>
            <a:r>
              <a:rPr lang="en-US" dirty="0" err="1" smtClean="0"/>
              <a:t>faciatiam</a:t>
            </a:r>
            <a:r>
              <a:rPr lang="en-US" dirty="0" smtClean="0"/>
              <a:t> </a:t>
            </a:r>
            <a:r>
              <a:rPr lang="en-US" dirty="0" err="1" smtClean="0"/>
              <a:t>cor</a:t>
            </a:r>
            <a:r>
              <a:rPr lang="en-US" dirty="0" smtClean="0"/>
              <a:t> </a:t>
            </a:r>
            <a:r>
              <a:rPr lang="en-US" dirty="0" err="1" smtClean="0"/>
              <a:t>soluptum</a:t>
            </a:r>
            <a:r>
              <a:rPr lang="en-US" dirty="0" smtClean="0"/>
              <a:t> </a:t>
            </a:r>
            <a:r>
              <a:rPr lang="en-US" dirty="0" err="1" smtClean="0"/>
              <a:t>comnim</a:t>
            </a:r>
            <a:r>
              <a:rPr lang="en-US" dirty="0" smtClean="0"/>
              <a:t> </a:t>
            </a:r>
            <a:r>
              <a:rPr lang="en-US" dirty="0" err="1" smtClean="0"/>
              <a:t>eiciet</a:t>
            </a:r>
            <a:r>
              <a:rPr lang="en-US" dirty="0" smtClean="0"/>
              <a:t> </a:t>
            </a:r>
            <a:r>
              <a:rPr lang="en-US" dirty="0" err="1" smtClean="0"/>
              <a:t>esequas</a:t>
            </a:r>
            <a:r>
              <a:rPr lang="en-US" dirty="0" smtClean="0"/>
              <a:t> </a:t>
            </a:r>
            <a:r>
              <a:rPr lang="en-US" dirty="0" err="1" smtClean="0"/>
              <a:t>pedi</a:t>
            </a:r>
            <a:endParaRPr lang="en-US" dirty="0"/>
          </a:p>
        </p:txBody>
      </p:sp>
      <p:sp>
        <p:nvSpPr>
          <p:cNvPr id="19" name="Rectangle 18"/>
          <p:cNvSpPr/>
          <p:nvPr userDrawn="1"/>
        </p:nvSpPr>
        <p:spPr>
          <a:xfrm>
            <a:off x="0" y="0"/>
            <a:ext cx="9144000" cy="707065"/>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0" y="547576"/>
            <a:ext cx="9144000" cy="15948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1" name="Picture 20"/>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015918" y="1"/>
            <a:ext cx="710900" cy="778899"/>
          </a:xfrm>
          <a:prstGeom prst="rect">
            <a:avLst/>
          </a:prstGeom>
        </p:spPr>
      </p:pic>
    </p:spTree>
    <p:extLst>
      <p:ext uri="{BB962C8B-B14F-4D97-AF65-F5344CB8AC3E}">
        <p14:creationId xmlns:p14="http://schemas.microsoft.com/office/powerpoint/2010/main" val="3147531033"/>
      </p:ext>
    </p:extLst>
  </p:cSld>
  <p:clrMap bg1="lt1" tx1="dk1" bg2="lt2" tx2="dk2" accent1="accent1" accent2="accent2" accent3="accent3" accent4="accent4" accent5="accent5" accent6="accent6" hlink="hlink" folHlink="folHlink"/>
  <p:sldLayoutIdLst>
    <p:sldLayoutId id="2147483662" r:id="rId1"/>
    <p:sldLayoutId id="2147483676" r:id="rId2"/>
    <p:sldLayoutId id="2147483677" r:id="rId3"/>
    <p:sldLayoutId id="2147483672" r:id="rId4"/>
    <p:sldLayoutId id="2147483683" r:id="rId5"/>
    <p:sldLayoutId id="2147483678" r:id="rId6"/>
    <p:sldLayoutId id="2147483667" r:id="rId7"/>
    <p:sldLayoutId id="2147483673" r:id="rId8"/>
    <p:sldLayoutId id="2147483681" r:id="rId9"/>
    <p:sldLayoutId id="2147483682" r:id="rId10"/>
    <p:sldLayoutId id="2147483684" r:id="rId11"/>
    <p:sldLayoutId id="2147483685" r:id="rId12"/>
    <p:sldLayoutId id="2147483692" r:id="rId13"/>
    <p:sldLayoutId id="2147483693" r:id="rId14"/>
  </p:sldLayoutIdLst>
  <p:timing>
    <p:tnLst>
      <p:par>
        <p:cTn id="1" dur="indefinite" restart="never" nodeType="tmRoot"/>
      </p:par>
    </p:tnLst>
  </p:timing>
  <p:txStyles>
    <p:titleStyle>
      <a:lvl1pPr algn="l" defTabSz="457200" rtl="0" eaLnBrk="1" latinLnBrk="0" hangingPunct="1">
        <a:spcBef>
          <a:spcPct val="0"/>
        </a:spcBef>
        <a:buNone/>
        <a:defRPr sz="2400" b="1" i="0" kern="1200" spc="0" baseline="0">
          <a:solidFill>
            <a:schemeClr val="tx1"/>
          </a:solidFill>
          <a:latin typeface="Arial Black" charset="0"/>
          <a:ea typeface="Arial Black" charset="0"/>
          <a:cs typeface="Arial Black" charset="0"/>
        </a:defRPr>
      </a:lvl1pPr>
    </p:titleStyle>
    <p:bodyStyle>
      <a:lvl1pPr marL="228600" indent="-228600" algn="l" defTabSz="457200" rtl="0" eaLnBrk="1" latinLnBrk="0" hangingPunct="1">
        <a:spcBef>
          <a:spcPts val="2400"/>
        </a:spcBef>
        <a:buClr>
          <a:schemeClr val="accent5"/>
        </a:buClr>
        <a:buFont typeface="Wingdings" charset="2"/>
        <a:buChar char="§"/>
        <a:defRPr sz="20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rot="10800000">
            <a:off x="0" y="6525392"/>
            <a:ext cx="9144000" cy="33727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6" name="Rectangle 15"/>
          <p:cNvSpPr/>
          <p:nvPr userDrawn="1"/>
        </p:nvSpPr>
        <p:spPr>
          <a:xfrm rot="10800000">
            <a:off x="0" y="6529273"/>
            <a:ext cx="9144000" cy="244413"/>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3" name="Text Placeholder 5"/>
          <p:cNvSpPr txBox="1">
            <a:spLocks/>
          </p:cNvSpPr>
          <p:nvPr userDrawn="1"/>
        </p:nvSpPr>
        <p:spPr>
          <a:xfrm>
            <a:off x="3586956" y="6549149"/>
            <a:ext cx="1970088" cy="162560"/>
          </a:xfrm>
          <a:prstGeom prst="rect">
            <a:avLst/>
          </a:prstGeom>
        </p:spPr>
        <p:txBody>
          <a:bodyPr/>
          <a:lstStyle>
            <a:lvl1pPr marL="0" indent="0" algn="ctr" defTabSz="457200" rtl="0" eaLnBrk="1" latinLnBrk="0" hangingPunct="1">
              <a:spcBef>
                <a:spcPts val="2400"/>
              </a:spcBef>
              <a:buClr>
                <a:schemeClr val="accent5"/>
              </a:buClr>
              <a:buFontTx/>
              <a:buNone/>
              <a:defRPr sz="1100" kern="1200" baseline="0">
                <a:solidFill>
                  <a:schemeClr val="bg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00" cap="all" baseline="0" dirty="0" smtClean="0"/>
              <a:t>© Guttmacher Institute 2017</a:t>
            </a:r>
            <a:endParaRPr lang="en-US" sz="700" cap="all" baseline="0" dirty="0"/>
          </a:p>
        </p:txBody>
      </p:sp>
      <p:sp>
        <p:nvSpPr>
          <p:cNvPr id="10" name="Rectangle 9"/>
          <p:cNvSpPr/>
          <p:nvPr userDrawn="1"/>
        </p:nvSpPr>
        <p:spPr>
          <a:xfrm>
            <a:off x="0" y="0"/>
            <a:ext cx="9144000" cy="33727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1" name="Rectangle 10"/>
          <p:cNvSpPr/>
          <p:nvPr userDrawn="1"/>
        </p:nvSpPr>
        <p:spPr>
          <a:xfrm>
            <a:off x="0" y="3881"/>
            <a:ext cx="9144000" cy="244413"/>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1211" y="4668906"/>
            <a:ext cx="1301578" cy="1426076"/>
          </a:xfrm>
          <a:prstGeom prst="rect">
            <a:avLst/>
          </a:prstGeom>
        </p:spPr>
      </p:pic>
    </p:spTree>
    <p:extLst>
      <p:ext uri="{BB962C8B-B14F-4D97-AF65-F5344CB8AC3E}">
        <p14:creationId xmlns:p14="http://schemas.microsoft.com/office/powerpoint/2010/main" val="713384604"/>
      </p:ext>
    </p:extLst>
  </p:cSld>
  <p:clrMap bg1="lt1" tx1="dk1" bg2="lt2" tx2="dk2" accent1="accent1" accent2="accent2" accent3="accent3" accent4="accent4" accent5="accent5" accent6="accent6" hlink="hlink" folHlink="folHlink"/>
  <p:sldLayoutIdLst>
    <p:sldLayoutId id="2147483675" r:id="rId1"/>
  </p:sldLayoutIdLst>
  <p:timing>
    <p:tnLst>
      <p:par>
        <p:cTn id="1" dur="indefinite" restart="never" nodeType="tmRoot"/>
      </p:par>
    </p:tnLst>
  </p:timing>
  <p:txStyles>
    <p:titleStyle>
      <a:lvl1pPr algn="ctr" defTabSz="457200" rtl="0" eaLnBrk="1" latinLnBrk="0" hangingPunct="1">
        <a:spcBef>
          <a:spcPct val="0"/>
        </a:spcBef>
        <a:buNone/>
        <a:defRPr sz="3600" b="1" i="0" kern="1200" spc="0" baseline="0">
          <a:solidFill>
            <a:schemeClr val="tx1"/>
          </a:solidFill>
          <a:latin typeface="Arial Black" charset="0"/>
          <a:ea typeface="Arial Black" charset="0"/>
          <a:cs typeface="Arial Black" charset="0"/>
        </a:defRPr>
      </a:lvl1pPr>
    </p:titleStyle>
    <p:bodyStyle>
      <a:lvl1pPr marL="0" indent="0" algn="ctr" defTabSz="457200" rtl="0" eaLnBrk="1" latinLnBrk="0" hangingPunct="1">
        <a:spcBef>
          <a:spcPts val="2400"/>
        </a:spcBef>
        <a:buClr>
          <a:schemeClr val="accent5"/>
        </a:buClr>
        <a:buFontTx/>
        <a:buNone/>
        <a:defRPr sz="24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2880" userDrawn="1">
          <p15:clr>
            <a:srgbClr val="F26B43"/>
          </p15:clr>
        </p15:guide>
        <p15:guide id="4" pos="576" userDrawn="1">
          <p15:clr>
            <a:srgbClr val="F26B43"/>
          </p15:clr>
        </p15:guide>
        <p15:guide id="5" orient="horz" pos="1944" userDrawn="1">
          <p15:clr>
            <a:srgbClr val="F26B43"/>
          </p15:clr>
        </p15:guide>
        <p15:guide id="6" pos="518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rot="10800000">
            <a:off x="0" y="6525392"/>
            <a:ext cx="9144000" cy="33727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1" name="Rectangle 10"/>
          <p:cNvSpPr/>
          <p:nvPr userDrawn="1"/>
        </p:nvSpPr>
        <p:spPr>
          <a:xfrm rot="10800000">
            <a:off x="0" y="6529273"/>
            <a:ext cx="9144000" cy="244413"/>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2" name="Text Placeholder 5"/>
          <p:cNvSpPr txBox="1">
            <a:spLocks/>
          </p:cNvSpPr>
          <p:nvPr userDrawn="1"/>
        </p:nvSpPr>
        <p:spPr>
          <a:xfrm>
            <a:off x="3586956" y="6549149"/>
            <a:ext cx="1970088" cy="162560"/>
          </a:xfrm>
          <a:prstGeom prst="rect">
            <a:avLst/>
          </a:prstGeom>
        </p:spPr>
        <p:txBody>
          <a:bodyPr/>
          <a:lstStyle>
            <a:lvl1pPr marL="0" indent="0" algn="ctr" defTabSz="457200" rtl="0" eaLnBrk="1" latinLnBrk="0" hangingPunct="1">
              <a:spcBef>
                <a:spcPts val="2400"/>
              </a:spcBef>
              <a:buClr>
                <a:schemeClr val="accent5"/>
              </a:buClr>
              <a:buFontTx/>
              <a:buNone/>
              <a:defRPr sz="1100" kern="1200" baseline="0">
                <a:solidFill>
                  <a:schemeClr val="bg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700" cap="all" baseline="0" dirty="0" smtClean="0"/>
              <a:t>© </a:t>
            </a:r>
            <a:r>
              <a:rPr lang="en-US" sz="700" cap="all" baseline="0" dirty="0" err="1" smtClean="0"/>
              <a:t>Guttmacher</a:t>
            </a:r>
            <a:r>
              <a:rPr lang="en-US" sz="700" cap="all" baseline="0" dirty="0" smtClean="0"/>
              <a:t> Institute 2016</a:t>
            </a:r>
            <a:endParaRPr lang="en-US" sz="700" cap="all" baseline="0" dirty="0"/>
          </a:p>
        </p:txBody>
      </p:sp>
      <p:sp>
        <p:nvSpPr>
          <p:cNvPr id="16" name="Rectangle 15"/>
          <p:cNvSpPr/>
          <p:nvPr userDrawn="1"/>
        </p:nvSpPr>
        <p:spPr>
          <a:xfrm>
            <a:off x="0" y="0"/>
            <a:ext cx="9144000" cy="337279"/>
          </a:xfrm>
          <a:prstGeom prst="rect">
            <a:avLst/>
          </a:prstGeom>
          <a:solidFill>
            <a:srgbClr val="43B7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
        <p:nvSpPr>
          <p:cNvPr id="17" name="Rectangle 16"/>
          <p:cNvSpPr/>
          <p:nvPr userDrawn="1"/>
        </p:nvSpPr>
        <p:spPr>
          <a:xfrm>
            <a:off x="0" y="3881"/>
            <a:ext cx="9144000" cy="244413"/>
          </a:xfrm>
          <a:prstGeom prst="rect">
            <a:avLst/>
          </a:prstGeom>
          <a:solidFill>
            <a:srgbClr val="15707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144996653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timing>
    <p:tnLst>
      <p:par>
        <p:cTn id="1" dur="indefinite" restart="never" nodeType="tmRoot"/>
      </p:par>
    </p:tnLst>
  </p:timing>
  <p:txStyles>
    <p:titleStyle>
      <a:lvl1pPr algn="ctr" defTabSz="457200" rtl="0" eaLnBrk="1" latinLnBrk="0" hangingPunct="1">
        <a:spcBef>
          <a:spcPct val="0"/>
        </a:spcBef>
        <a:buNone/>
        <a:defRPr sz="3600" b="1" i="0" kern="1200" spc="0" baseline="0">
          <a:solidFill>
            <a:schemeClr val="tx1"/>
          </a:solidFill>
          <a:latin typeface="Arial Black" charset="0"/>
          <a:ea typeface="Arial Black" charset="0"/>
          <a:cs typeface="Arial Black" charset="0"/>
        </a:defRPr>
      </a:lvl1pPr>
    </p:titleStyle>
    <p:bodyStyle>
      <a:lvl1pPr marL="0" indent="0" algn="ctr" defTabSz="457200" rtl="0" eaLnBrk="1" latinLnBrk="0" hangingPunct="1">
        <a:spcBef>
          <a:spcPts val="2400"/>
        </a:spcBef>
        <a:buClr>
          <a:schemeClr val="accent5"/>
        </a:buClr>
        <a:buFontTx/>
        <a:buNone/>
        <a:defRPr sz="2400" kern="1200" baseline="0">
          <a:solidFill>
            <a:schemeClr val="tx1"/>
          </a:solidFill>
          <a:latin typeface="Arial" charset="0"/>
          <a:ea typeface="Arial" charset="0"/>
          <a:cs typeface="Arial" charset="0"/>
        </a:defRPr>
      </a:lvl1pPr>
      <a:lvl2pPr marL="742950" indent="-28575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1143000" indent="-228600" algn="l" defTabSz="457200" rtl="0" eaLnBrk="1" latinLnBrk="0" hangingPunct="1">
        <a:spcBef>
          <a:spcPct val="20000"/>
        </a:spcBef>
        <a:buFont typeface="Arial"/>
        <a:buChar char="•"/>
        <a:defRPr sz="2000" kern="1200">
          <a:solidFill>
            <a:schemeClr val="tx1"/>
          </a:solidFill>
          <a:latin typeface="Tahoma"/>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18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2880">
          <p15:clr>
            <a:srgbClr val="F26B43"/>
          </p15:clr>
        </p15:guide>
        <p15:guide id="4" pos="576">
          <p15:clr>
            <a:srgbClr val="F26B43"/>
          </p15:clr>
        </p15:guide>
        <p15:guide id="5" orient="horz" pos="1944">
          <p15:clr>
            <a:srgbClr val="F26B43"/>
          </p15:clr>
        </p15:guide>
        <p15:guide id="6" pos="518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hyperlink" Target="http://www.guttmacher.org/fact-sheet/adding-it-up-contraception-mnh-201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93246"/>
            <a:ext cx="7315200" cy="685800"/>
          </a:xfrm>
        </p:spPr>
        <p:txBody>
          <a:bodyPr/>
          <a:lstStyle/>
          <a:p>
            <a:r>
              <a:rPr lang="en-US" sz="4400" dirty="0"/>
              <a:t>Adding It Up </a:t>
            </a:r>
            <a:br>
              <a:rPr lang="en-US" sz="4400" dirty="0"/>
            </a:br>
            <a:r>
              <a:rPr lang="en-US" sz="2400" dirty="0"/>
              <a:t>Investing in Contraception and Maternal and Newborn Health, 2017</a:t>
            </a:r>
            <a:endParaRPr lang="en-US" sz="2400" i="1" dirty="0"/>
          </a:p>
        </p:txBody>
      </p:sp>
      <p:sp>
        <p:nvSpPr>
          <p:cNvPr id="4" name="Text Placeholder 3"/>
          <p:cNvSpPr>
            <a:spLocks noGrp="1"/>
          </p:cNvSpPr>
          <p:nvPr>
            <p:ph type="body" sz="quarter" idx="11"/>
          </p:nvPr>
        </p:nvSpPr>
        <p:spPr>
          <a:xfrm>
            <a:off x="1428342" y="3100610"/>
            <a:ext cx="6287316" cy="1276623"/>
          </a:xfrm>
        </p:spPr>
        <p:txBody>
          <a:bodyPr/>
          <a:lstStyle/>
          <a:p>
            <a:pPr>
              <a:spcBef>
                <a:spcPts val="0"/>
              </a:spcBef>
            </a:pPr>
            <a:endParaRPr lang="en-US" dirty="0" smtClean="0"/>
          </a:p>
          <a:p>
            <a:pPr>
              <a:spcBef>
                <a:spcPts val="0"/>
              </a:spcBef>
            </a:pPr>
            <a:r>
              <a:rPr lang="en-US" dirty="0" smtClean="0"/>
              <a:t>Jacqueline E. Darroch, Elizabeth Sully and Ann Biddlecom</a:t>
            </a:r>
          </a:p>
          <a:p>
            <a:pPr>
              <a:spcBef>
                <a:spcPts val="0"/>
              </a:spcBef>
            </a:pPr>
            <a:endParaRPr lang="en-US" dirty="0" smtClean="0"/>
          </a:p>
          <a:p>
            <a:pPr>
              <a:spcBef>
                <a:spcPts val="0"/>
              </a:spcBef>
            </a:pPr>
            <a:r>
              <a:rPr lang="en-US" b="1" dirty="0" smtClean="0"/>
              <a:t>December</a:t>
            </a:r>
            <a:r>
              <a:rPr lang="en-US" b="1" dirty="0" smtClean="0"/>
              <a:t> </a:t>
            </a:r>
            <a:r>
              <a:rPr lang="en-US" b="1" dirty="0" smtClean="0"/>
              <a:t>2017</a:t>
            </a:r>
            <a:endParaRPr lang="en-US" b="1" dirty="0"/>
          </a:p>
        </p:txBody>
      </p:sp>
      <p:cxnSp>
        <p:nvCxnSpPr>
          <p:cNvPr id="5" name="Straight Connector 4"/>
          <p:cNvCxnSpPr/>
          <p:nvPr/>
        </p:nvCxnSpPr>
        <p:spPr>
          <a:xfrm>
            <a:off x="914400" y="3078919"/>
            <a:ext cx="73152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838825" y="4686300"/>
            <a:ext cx="1600200" cy="1447800"/>
          </a:xfrm>
          <a:prstGeom prst="rect">
            <a:avLst/>
          </a:prstGeom>
        </p:spPr>
        <p:txBody>
          <a:bodyPr vert="horz" wrap="square" lIns="0" tIns="0" rIns="0" bIns="0" rtlCol="0" anchor="t" anchorCtr="0">
            <a:noAutofit/>
          </a:bodyPr>
          <a:lstStyle/>
          <a:p>
            <a:endParaRPr lang="en-US" sz="2400" dirty="0" smtClean="0">
              <a:solidFill>
                <a:srgbClr val="FF0000"/>
              </a:solidFill>
            </a:endParaRPr>
          </a:p>
        </p:txBody>
      </p:sp>
      <p:sp>
        <p:nvSpPr>
          <p:cNvPr id="7" name="TextBox 6"/>
          <p:cNvSpPr txBox="1"/>
          <p:nvPr/>
        </p:nvSpPr>
        <p:spPr>
          <a:xfrm>
            <a:off x="7110663" y="6236139"/>
            <a:ext cx="1934668" cy="207028"/>
          </a:xfrm>
          <a:prstGeom prst="rect">
            <a:avLst/>
          </a:prstGeom>
        </p:spPr>
        <p:txBody>
          <a:bodyPr vert="horz" wrap="square" lIns="0" tIns="0" rIns="0" bIns="0" rtlCol="0" anchor="t" anchorCtr="0">
            <a:noAutofit/>
          </a:bodyPr>
          <a:lstStyle/>
          <a:p>
            <a:r>
              <a:rPr lang="en-US" sz="1200" dirty="0" smtClean="0"/>
              <a:t>Corrected December 2017</a:t>
            </a:r>
          </a:p>
        </p:txBody>
      </p:sp>
    </p:spTree>
    <p:extLst>
      <p:ext uri="{BB962C8B-B14F-4D97-AF65-F5344CB8AC3E}">
        <p14:creationId xmlns:p14="http://schemas.microsoft.com/office/powerpoint/2010/main" val="1864573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751501" y="1557224"/>
            <a:ext cx="8159137" cy="685800"/>
          </a:xfrm>
        </p:spPr>
        <p:txBody>
          <a:bodyPr/>
          <a:lstStyle/>
          <a:p>
            <a:r>
              <a:rPr lang="en-US" dirty="0" smtClean="0"/>
              <a:t>The number of women in developing regions with unmet need for modern contraception declined from 225 million in 2014 to 214 million in 2017</a:t>
            </a:r>
            <a:endParaRPr lang="en-US" dirty="0"/>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3129377671"/>
              </p:ext>
            </p:extLst>
          </p:nvPr>
        </p:nvGraphicFramePr>
        <p:xfrm>
          <a:off x="250092" y="2467806"/>
          <a:ext cx="8406546" cy="4563005"/>
        </p:xfrm>
        <a:graphic>
          <a:graphicData uri="http://schemas.openxmlformats.org/drawingml/2006/chart">
            <c:chart xmlns:c="http://schemas.openxmlformats.org/drawingml/2006/chart" xmlns:r="http://schemas.openxmlformats.org/officeDocument/2006/relationships" r:id="rId3"/>
          </a:graphicData>
        </a:graphic>
      </p:graphicFrame>
      <p:sp>
        <p:nvSpPr>
          <p:cNvPr id="207879" name="Text Box 7"/>
          <p:cNvSpPr txBox="1">
            <a:spLocks noChangeArrowheads="1"/>
          </p:cNvSpPr>
          <p:nvPr/>
        </p:nvSpPr>
        <p:spPr bwMode="auto">
          <a:xfrm>
            <a:off x="751501" y="2412935"/>
            <a:ext cx="4378060" cy="218753"/>
          </a:xfrm>
          <a:prstGeom prst="rect">
            <a:avLst/>
          </a:prstGeom>
          <a:noFill/>
          <a:ln w="9525">
            <a:noFill/>
            <a:miter lim="800000"/>
            <a:headEnd/>
            <a:tailEnd/>
          </a:ln>
          <a:effectLst/>
        </p:spPr>
        <p:txBody>
          <a:bodyPr lIns="0" tIns="0" rIns="0" bIns="0"/>
          <a:lstStyle/>
          <a:p>
            <a:pPr algn="l">
              <a:spcBef>
                <a:spcPct val="50000"/>
              </a:spcBef>
            </a:pPr>
            <a:r>
              <a:rPr lang="en-US" sz="1400" dirty="0" smtClean="0">
                <a:solidFill>
                  <a:schemeClr val="tx1"/>
                </a:solidFill>
                <a:latin typeface="Arial" charset="0"/>
                <a:ea typeface="Arial" charset="0"/>
                <a:cs typeface="Arial" charset="0"/>
              </a:rPr>
              <a:t>No. of women wanting to avoid pregnancy (millions)</a:t>
            </a:r>
            <a:endParaRPr lang="en-US" sz="14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9878643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755317" y="1558347"/>
            <a:ext cx="6626790" cy="685800"/>
          </a:xfrm>
        </p:spPr>
        <p:txBody>
          <a:bodyPr/>
          <a:lstStyle/>
          <a:p>
            <a:r>
              <a:rPr lang="en-US" dirty="0" smtClean="0"/>
              <a:t>Gaps persist across regions and country income levels in the proportion of contraceptive need met</a:t>
            </a:r>
            <a:endParaRPr lang="en-US" dirty="0"/>
          </a:p>
        </p:txBody>
      </p:sp>
      <p:sp>
        <p:nvSpPr>
          <p:cNvPr id="207879" name="Text Box 7"/>
          <p:cNvSpPr txBox="1">
            <a:spLocks noChangeArrowheads="1"/>
          </p:cNvSpPr>
          <p:nvPr/>
        </p:nvSpPr>
        <p:spPr bwMode="auto">
          <a:xfrm>
            <a:off x="755317" y="2407659"/>
            <a:ext cx="8682038" cy="365125"/>
          </a:xfrm>
          <a:prstGeom prst="rect">
            <a:avLst/>
          </a:prstGeom>
          <a:noFill/>
          <a:ln w="9525">
            <a:noFill/>
            <a:miter lim="800000"/>
            <a:headEnd/>
            <a:tailEnd/>
          </a:ln>
          <a:effectLst/>
        </p:spPr>
        <p:txBody>
          <a:bodyPr lIns="0" tIns="0" rIns="0" bIns="0"/>
          <a:lstStyle/>
          <a:p>
            <a:pPr algn="l">
              <a:spcBef>
                <a:spcPct val="50000"/>
              </a:spcBef>
            </a:pPr>
            <a:r>
              <a:rPr lang="en-US" sz="1400" dirty="0" smtClean="0">
                <a:solidFill>
                  <a:schemeClr val="tx1"/>
                </a:solidFill>
                <a:latin typeface="Arial" charset="0"/>
                <a:ea typeface="Arial" charset="0"/>
                <a:cs typeface="Arial" charset="0"/>
              </a:rPr>
              <a:t>% </a:t>
            </a:r>
            <a:r>
              <a:rPr lang="en-US" sz="1400" dirty="0" smtClean="0">
                <a:latin typeface="Arial" charset="0"/>
                <a:ea typeface="Arial" charset="0"/>
                <a:cs typeface="Arial" charset="0"/>
              </a:rPr>
              <a:t>of</a:t>
            </a:r>
            <a:r>
              <a:rPr lang="en-US" sz="1400" dirty="0" smtClean="0">
                <a:solidFill>
                  <a:schemeClr val="tx1"/>
                </a:solidFill>
                <a:latin typeface="Arial" charset="0"/>
                <a:ea typeface="Arial" charset="0"/>
                <a:cs typeface="Arial" charset="0"/>
              </a:rPr>
              <a:t> women wanting to avoid a pregnancy who are using a modern contraceptive method </a:t>
            </a:r>
            <a:endParaRPr lang="en-US" sz="1400" dirty="0">
              <a:solidFill>
                <a:schemeClr val="tx1"/>
              </a:solidFill>
              <a:latin typeface="Arial" charset="0"/>
              <a:ea typeface="Arial" charset="0"/>
              <a:cs typeface="Arial" charset="0"/>
            </a:endParaRPr>
          </a:p>
        </p:txBody>
      </p:sp>
      <p:graphicFrame>
        <p:nvGraphicFramePr>
          <p:cNvPr id="6" name="Object 2"/>
          <p:cNvGraphicFramePr>
            <a:graphicFrameLocks noChangeAspect="1"/>
          </p:cNvGraphicFramePr>
          <p:nvPr>
            <p:extLst>
              <p:ext uri="{D42A27DB-BD31-4B8C-83A1-F6EECF244321}">
                <p14:modId xmlns:p14="http://schemas.microsoft.com/office/powerpoint/2010/main" val="2336391703"/>
              </p:ext>
            </p:extLst>
          </p:nvPr>
        </p:nvGraphicFramePr>
        <p:xfrm>
          <a:off x="611834" y="1975588"/>
          <a:ext cx="8085492" cy="4351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887618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828659" y="1335230"/>
            <a:ext cx="7798526" cy="685800"/>
          </a:xfrm>
        </p:spPr>
        <p:txBody>
          <a:bodyPr/>
          <a:lstStyle/>
          <a:p>
            <a:r>
              <a:rPr lang="en-US" dirty="0" smtClean="0"/>
              <a:t>Large gaps persist across regions in the receipt of essential maternal health services</a:t>
            </a:r>
            <a:endParaRPr lang="en-US" dirty="0"/>
          </a:p>
        </p:txBody>
      </p:sp>
      <p:sp>
        <p:nvSpPr>
          <p:cNvPr id="207879" name="Text Box 7"/>
          <p:cNvSpPr txBox="1">
            <a:spLocks noChangeArrowheads="1"/>
          </p:cNvSpPr>
          <p:nvPr/>
        </p:nvSpPr>
        <p:spPr bwMode="auto">
          <a:xfrm>
            <a:off x="828659" y="2223869"/>
            <a:ext cx="8682038" cy="365125"/>
          </a:xfrm>
          <a:prstGeom prst="rect">
            <a:avLst/>
          </a:prstGeom>
          <a:noFill/>
          <a:ln w="9525">
            <a:noFill/>
            <a:miter lim="800000"/>
            <a:headEnd/>
            <a:tailEnd/>
          </a:ln>
          <a:effectLst/>
        </p:spPr>
        <p:txBody>
          <a:bodyPr lIns="0" tIns="0" rIns="0" bIns="0"/>
          <a:lstStyle/>
          <a:p>
            <a:pPr algn="l">
              <a:spcBef>
                <a:spcPct val="50000"/>
              </a:spcBef>
            </a:pPr>
            <a:r>
              <a:rPr lang="en-US" sz="1400" dirty="0" smtClean="0">
                <a:solidFill>
                  <a:schemeClr val="tx1"/>
                </a:solidFill>
                <a:latin typeface="Arial" charset="0"/>
                <a:ea typeface="Arial" charset="0"/>
                <a:cs typeface="Arial" charset="0"/>
              </a:rPr>
              <a:t>% </a:t>
            </a:r>
            <a:r>
              <a:rPr lang="en-US" sz="1400" dirty="0" smtClean="0">
                <a:latin typeface="Arial" charset="0"/>
                <a:ea typeface="Arial" charset="0"/>
                <a:cs typeface="Arial" charset="0"/>
              </a:rPr>
              <a:t>among women giving birth</a:t>
            </a:r>
            <a:endParaRPr lang="en-US" sz="1400" dirty="0">
              <a:solidFill>
                <a:schemeClr val="tx1"/>
              </a:solidFill>
              <a:latin typeface="Arial" charset="0"/>
              <a:ea typeface="Arial" charset="0"/>
              <a:cs typeface="Arial" charset="0"/>
            </a:endParaRPr>
          </a:p>
        </p:txBody>
      </p:sp>
      <p:graphicFrame>
        <p:nvGraphicFramePr>
          <p:cNvPr id="14" name="Chart 13"/>
          <p:cNvGraphicFramePr/>
          <p:nvPr>
            <p:extLst>
              <p:ext uri="{D42A27DB-BD31-4B8C-83A1-F6EECF244321}">
                <p14:modId xmlns:p14="http://schemas.microsoft.com/office/powerpoint/2010/main" val="2663511922"/>
              </p:ext>
            </p:extLst>
          </p:nvPr>
        </p:nvGraphicFramePr>
        <p:xfrm>
          <a:off x="495122" y="2388157"/>
          <a:ext cx="7770845"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10585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527050" y="1478498"/>
            <a:ext cx="7909814" cy="685800"/>
          </a:xfrm>
        </p:spPr>
        <p:txBody>
          <a:bodyPr/>
          <a:lstStyle/>
          <a:p>
            <a:r>
              <a:rPr lang="en-US" sz="2000" dirty="0" smtClean="0"/>
              <a:t>Fulfilling unmet need for modern contraceptive services in developing regions would reduce unintended pregnancies, births and abortions substantially </a:t>
            </a:r>
            <a:endParaRPr lang="en-US" sz="2000" dirty="0"/>
          </a:p>
        </p:txBody>
      </p:sp>
      <p:graphicFrame>
        <p:nvGraphicFramePr>
          <p:cNvPr id="5" name="Object 2"/>
          <p:cNvGraphicFramePr>
            <a:graphicFrameLocks noGrp="1" noChangeAspect="1"/>
          </p:cNvGraphicFramePr>
          <p:nvPr>
            <p:ph idx="1"/>
            <p:extLst>
              <p:ext uri="{D42A27DB-BD31-4B8C-83A1-F6EECF244321}">
                <p14:modId xmlns:p14="http://schemas.microsoft.com/office/powerpoint/2010/main" val="483874701"/>
              </p:ext>
            </p:extLst>
          </p:nvPr>
        </p:nvGraphicFramePr>
        <p:xfrm>
          <a:off x="-89210" y="2164298"/>
          <a:ext cx="8420100" cy="44229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7"/>
          <p:cNvSpPr txBox="1">
            <a:spLocks noChangeArrowheads="1"/>
          </p:cNvSpPr>
          <p:nvPr/>
        </p:nvSpPr>
        <p:spPr bwMode="auto">
          <a:xfrm>
            <a:off x="527050" y="2354799"/>
            <a:ext cx="669290" cy="213142"/>
          </a:xfrm>
          <a:prstGeom prst="rect">
            <a:avLst/>
          </a:prstGeom>
          <a:noFill/>
          <a:ln w="9525">
            <a:noFill/>
            <a:miter lim="800000"/>
            <a:headEnd/>
            <a:tailEnd/>
          </a:ln>
          <a:effectLst/>
        </p:spPr>
        <p:txBody>
          <a:bodyPr lIns="0" tIns="0" rIns="0" bIns="0"/>
          <a:lstStyle/>
          <a:p>
            <a:pPr algn="l">
              <a:spcBef>
                <a:spcPct val="50000"/>
              </a:spcBef>
            </a:pPr>
            <a:r>
              <a:rPr lang="en-US" sz="1400" dirty="0" smtClean="0">
                <a:solidFill>
                  <a:schemeClr val="tx1"/>
                </a:solidFill>
                <a:latin typeface="Arial" charset="0"/>
                <a:ea typeface="Arial" charset="0"/>
                <a:cs typeface="Arial" charset="0"/>
              </a:rPr>
              <a:t>Millions </a:t>
            </a:r>
            <a:endParaRPr lang="en-US" sz="1400" dirty="0">
              <a:solidFill>
                <a:schemeClr val="tx1"/>
              </a:solidFill>
              <a:latin typeface="Arial" charset="0"/>
              <a:ea typeface="Arial" charset="0"/>
              <a:cs typeface="Arial" charset="0"/>
            </a:endParaRPr>
          </a:p>
        </p:txBody>
      </p:sp>
      <p:sp>
        <p:nvSpPr>
          <p:cNvPr id="3" name="Bent Arrow 2"/>
          <p:cNvSpPr/>
          <p:nvPr/>
        </p:nvSpPr>
        <p:spPr>
          <a:xfrm rot="5400000">
            <a:off x="1100207" y="3532969"/>
            <a:ext cx="2066783" cy="701041"/>
          </a:xfrm>
          <a:prstGeom prst="bentArrow">
            <a:avLst/>
          </a:prstGeom>
          <a:gradFill flip="none" rotWithShape="0">
            <a:gsLst>
              <a:gs pos="100000">
                <a:srgbClr val="0F6779"/>
              </a:gs>
              <a:gs pos="0">
                <a:srgbClr val="43B7B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Bent Arrow 6"/>
          <p:cNvSpPr/>
          <p:nvPr/>
        </p:nvSpPr>
        <p:spPr>
          <a:xfrm rot="5400000">
            <a:off x="4274146" y="4786036"/>
            <a:ext cx="710639" cy="648334"/>
          </a:xfrm>
          <a:prstGeom prst="bentArrow">
            <a:avLst/>
          </a:prstGeom>
          <a:gradFill flip="none" rotWithShape="0">
            <a:gsLst>
              <a:gs pos="100000">
                <a:srgbClr val="0F6779"/>
              </a:gs>
              <a:gs pos="0">
                <a:srgbClr val="43B7B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Bent Arrow 7"/>
          <p:cNvSpPr/>
          <p:nvPr/>
        </p:nvSpPr>
        <p:spPr>
          <a:xfrm rot="5400000">
            <a:off x="6609679" y="4393605"/>
            <a:ext cx="1099258" cy="648334"/>
          </a:xfrm>
          <a:prstGeom prst="bentArrow">
            <a:avLst/>
          </a:prstGeom>
          <a:gradFill flip="none" rotWithShape="0">
            <a:gsLst>
              <a:gs pos="100000">
                <a:srgbClr val="0F6779"/>
              </a:gs>
              <a:gs pos="0">
                <a:srgbClr val="43B7B3"/>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361178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527050" y="1121501"/>
            <a:ext cx="8178038" cy="685800"/>
          </a:xfrm>
        </p:spPr>
        <p:txBody>
          <a:bodyPr/>
          <a:lstStyle/>
          <a:p>
            <a:r>
              <a:rPr lang="en-US" sz="2000" dirty="0" smtClean="0"/>
              <a:t>Fulfilling unmet need for modern contraceptive services and maternal health care in developing regions would save women’s lives</a:t>
            </a:r>
            <a:endParaRPr lang="en-US" sz="2000" dirty="0"/>
          </a:p>
        </p:txBody>
      </p:sp>
      <p:graphicFrame>
        <p:nvGraphicFramePr>
          <p:cNvPr id="5" name="Chart 4">
            <a:extLst>
              <a:ext uri="{FF2B5EF4-FFF2-40B4-BE49-F238E27FC236}">
                <a16:creationId xmlns:xdr="http://schemas.openxmlformats.org/drawingml/2006/spreadsheetDrawing" xmlns="" xmlns:a16="http://schemas.microsoft.com/office/drawing/2014/main" xmlns:lc="http://schemas.openxmlformats.org/drawingml/2006/lockedCanvas" id="{00000000-0008-0000-0200-000004000000}"/>
              </a:ext>
            </a:extLst>
          </p:cNvPr>
          <p:cNvGraphicFramePr>
            <a:graphicFrameLocks/>
          </p:cNvGraphicFramePr>
          <p:nvPr>
            <p:extLst>
              <p:ext uri="{D42A27DB-BD31-4B8C-83A1-F6EECF244321}">
                <p14:modId xmlns:p14="http://schemas.microsoft.com/office/powerpoint/2010/main" val="577428383"/>
              </p:ext>
            </p:extLst>
          </p:nvPr>
        </p:nvGraphicFramePr>
        <p:xfrm>
          <a:off x="375341" y="2081878"/>
          <a:ext cx="8415573" cy="436972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7"/>
          <p:cNvSpPr txBox="1">
            <a:spLocks noChangeArrowheads="1"/>
          </p:cNvSpPr>
          <p:nvPr/>
        </p:nvSpPr>
        <p:spPr bwMode="auto">
          <a:xfrm>
            <a:off x="-594190" y="2081878"/>
            <a:ext cx="4078335" cy="273242"/>
          </a:xfrm>
          <a:prstGeom prst="rect">
            <a:avLst/>
          </a:prstGeom>
          <a:noFill/>
          <a:ln w="9525">
            <a:noFill/>
            <a:miter lim="800000"/>
            <a:headEnd/>
            <a:tailEnd/>
          </a:ln>
          <a:effectLst/>
        </p:spPr>
        <p:txBody>
          <a:bodyPr lIns="0" tIns="0" rIns="0" bIns="0"/>
          <a:lstStyle/>
          <a:p>
            <a:pPr algn="ctr">
              <a:spcBef>
                <a:spcPct val="50000"/>
              </a:spcBef>
            </a:pPr>
            <a:r>
              <a:rPr lang="en-US" sz="1400" dirty="0" smtClean="0">
                <a:solidFill>
                  <a:schemeClr val="tx1"/>
                </a:solidFill>
                <a:latin typeface="Arial" charset="0"/>
                <a:ea typeface="Arial" charset="0"/>
                <a:cs typeface="Arial" charset="0"/>
              </a:rPr>
              <a:t>No. of maternal deaths</a:t>
            </a:r>
            <a:endParaRPr lang="en-US" sz="140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299520328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xdr="http://schemas.openxmlformats.org/drawingml/2006/spreadsheetDrawing" xmlns="" xmlns:a16="http://schemas.microsoft.com/office/drawing/2014/main" xmlns:lc="http://schemas.openxmlformats.org/drawingml/2006/lockedCanvas" id="{00000000-0008-0000-0300-000002000000}"/>
              </a:ext>
            </a:extLst>
          </p:cNvPr>
          <p:cNvGraphicFramePr>
            <a:graphicFrameLocks/>
          </p:cNvGraphicFramePr>
          <p:nvPr>
            <p:extLst>
              <p:ext uri="{D42A27DB-BD31-4B8C-83A1-F6EECF244321}">
                <p14:modId xmlns:p14="http://schemas.microsoft.com/office/powerpoint/2010/main" val="423163573"/>
              </p:ext>
            </p:extLst>
          </p:nvPr>
        </p:nvGraphicFramePr>
        <p:xfrm>
          <a:off x="366018" y="1872864"/>
          <a:ext cx="8882743" cy="455056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23893" y="2065607"/>
            <a:ext cx="2464136" cy="307777"/>
          </a:xfrm>
          <a:prstGeom prst="rect">
            <a:avLst/>
          </a:prstGeom>
          <a:noFill/>
        </p:spPr>
        <p:txBody>
          <a:bodyPr wrap="none" rtlCol="0">
            <a:spAutoFit/>
          </a:bodyPr>
          <a:lstStyle/>
          <a:p>
            <a:r>
              <a:rPr lang="en-US" sz="1400" dirty="0" smtClean="0">
                <a:latin typeface="Arial "/>
              </a:rPr>
              <a:t>2017 U.S. dollars (in billions)</a:t>
            </a:r>
            <a:endParaRPr lang="en-US" sz="1400" dirty="0">
              <a:latin typeface="Arial "/>
            </a:endParaRPr>
          </a:p>
        </p:txBody>
      </p:sp>
      <p:sp>
        <p:nvSpPr>
          <p:cNvPr id="2" name="Title 1"/>
          <p:cNvSpPr>
            <a:spLocks noGrp="1"/>
          </p:cNvSpPr>
          <p:nvPr>
            <p:ph type="title"/>
          </p:nvPr>
        </p:nvSpPr>
        <p:spPr>
          <a:xfrm>
            <a:off x="724278" y="1026258"/>
            <a:ext cx="9144000" cy="942978"/>
          </a:xfrm>
        </p:spPr>
        <p:txBody>
          <a:bodyPr/>
          <a:lstStyle/>
          <a:p>
            <a:r>
              <a:rPr lang="en-US" sz="2000" dirty="0" smtClean="0"/>
              <a:t>Expanding modern contraceptive services </a:t>
            </a:r>
            <a:br>
              <a:rPr lang="en-US" sz="2000" dirty="0" smtClean="0"/>
            </a:br>
            <a:r>
              <a:rPr lang="en-US" sz="2000" dirty="0" smtClean="0"/>
              <a:t>would help to offset the cost of improved maternal </a:t>
            </a:r>
            <a:br>
              <a:rPr lang="en-US" sz="2000" dirty="0" smtClean="0"/>
            </a:br>
            <a:r>
              <a:rPr lang="en-US" sz="2000" dirty="0" smtClean="0"/>
              <a:t>and newborn care in developing regions</a:t>
            </a:r>
            <a:endParaRPr lang="en-US" sz="20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5300" y="2835032"/>
            <a:ext cx="725424" cy="1002792"/>
          </a:xfrm>
          <a:prstGeom prst="rect">
            <a:avLst/>
          </a:prstGeom>
        </p:spPr>
      </p:pic>
    </p:spTree>
    <p:extLst>
      <p:ext uri="{BB962C8B-B14F-4D97-AF65-F5344CB8AC3E}">
        <p14:creationId xmlns:p14="http://schemas.microsoft.com/office/powerpoint/2010/main" val="3103835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87" y="1104900"/>
            <a:ext cx="8683625" cy="736057"/>
          </a:xfrm>
          <a:solidFill>
            <a:schemeClr val="bg1"/>
          </a:solidFill>
        </p:spPr>
        <p:txBody>
          <a:bodyPr/>
          <a:lstStyle/>
          <a:p>
            <a:pPr algn="ctr"/>
            <a:r>
              <a:rPr lang="en-US" dirty="0" smtClean="0"/>
              <a:t>Investing in both contraceptive and maternal and newborn health services saves money </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720" b="7527"/>
          <a:stretch/>
        </p:blipFill>
        <p:spPr>
          <a:xfrm>
            <a:off x="1850356" y="2157046"/>
            <a:ext cx="5452202" cy="3903785"/>
          </a:xfrm>
          <a:prstGeom prst="rect">
            <a:avLst/>
          </a:prstGeom>
        </p:spPr>
      </p:pic>
    </p:spTree>
    <p:extLst>
      <p:ext uri="{BB962C8B-B14F-4D97-AF65-F5344CB8AC3E}">
        <p14:creationId xmlns:p14="http://schemas.microsoft.com/office/powerpoint/2010/main" val="3228543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3"/>
          <p:cNvSpPr>
            <a:spLocks noGrp="1" noChangeArrowheads="1"/>
          </p:cNvSpPr>
          <p:nvPr>
            <p:ph idx="1"/>
          </p:nvPr>
        </p:nvSpPr>
        <p:spPr>
          <a:xfrm>
            <a:off x="228600" y="1830387"/>
            <a:ext cx="8763000" cy="4875213"/>
          </a:xfrm>
        </p:spPr>
        <p:txBody>
          <a:bodyPr/>
          <a:lstStyle/>
          <a:p>
            <a:pPr marL="0" indent="0">
              <a:buNone/>
            </a:pPr>
            <a:endParaRPr lang="en-US" sz="3000" dirty="0" smtClean="0"/>
          </a:p>
          <a:p>
            <a:pPr marL="0" indent="0">
              <a:buNone/>
            </a:pPr>
            <a:endParaRPr lang="en-US" sz="3000" dirty="0"/>
          </a:p>
          <a:p>
            <a:pPr marL="0" indent="0">
              <a:buNone/>
            </a:pPr>
            <a:endParaRPr lang="en-US" sz="3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6686" b="7143"/>
          <a:stretch/>
        </p:blipFill>
        <p:spPr>
          <a:xfrm>
            <a:off x="1371058" y="1465383"/>
            <a:ext cx="6126389" cy="4407877"/>
          </a:xfrm>
          <a:prstGeom prst="rect">
            <a:avLst/>
          </a:prstGeom>
        </p:spPr>
      </p:pic>
    </p:spTree>
    <p:extLst>
      <p:ext uri="{BB962C8B-B14F-4D97-AF65-F5344CB8AC3E}">
        <p14:creationId xmlns:p14="http://schemas.microsoft.com/office/powerpoint/2010/main" val="4091410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914400" y="1482825"/>
            <a:ext cx="6772940" cy="685800"/>
          </a:xfrm>
        </p:spPr>
        <p:txBody>
          <a:bodyPr/>
          <a:lstStyle/>
          <a:p>
            <a:r>
              <a:rPr lang="en-US" dirty="0" smtClean="0"/>
              <a:t>More than just access </a:t>
            </a:r>
            <a:endParaRPr lang="en-US" dirty="0"/>
          </a:p>
        </p:txBody>
      </p:sp>
      <p:sp>
        <p:nvSpPr>
          <p:cNvPr id="2" name="Content Placeholder 1"/>
          <p:cNvSpPr>
            <a:spLocks noGrp="1"/>
          </p:cNvSpPr>
          <p:nvPr>
            <p:ph idx="1"/>
          </p:nvPr>
        </p:nvSpPr>
        <p:spPr>
          <a:xfrm>
            <a:off x="914400" y="2348259"/>
            <a:ext cx="6772939" cy="3435796"/>
          </a:xfrm>
        </p:spPr>
        <p:txBody>
          <a:bodyPr/>
          <a:lstStyle/>
          <a:p>
            <a:r>
              <a:rPr lang="en-US" dirty="0" smtClean="0"/>
              <a:t>Despite progress, gaps in meeting women’s needs still persist, especially among the poorest women and in the poorest countries </a:t>
            </a:r>
          </a:p>
          <a:p>
            <a:r>
              <a:rPr lang="en-US" dirty="0" smtClean="0"/>
              <a:t>Barriers to care must be tackled, including:</a:t>
            </a:r>
          </a:p>
          <a:p>
            <a:pPr lvl="1"/>
            <a:r>
              <a:rPr lang="en-US" dirty="0" smtClean="0"/>
              <a:t>Lack of trained health personnel</a:t>
            </a:r>
          </a:p>
          <a:p>
            <a:pPr lvl="1"/>
            <a:r>
              <a:rPr lang="en-US" dirty="0" smtClean="0"/>
              <a:t>Poor quality services </a:t>
            </a:r>
          </a:p>
          <a:p>
            <a:pPr lvl="1"/>
            <a:r>
              <a:rPr lang="en-US" dirty="0" smtClean="0"/>
              <a:t>Lack of outreach to marginalized groups of people </a:t>
            </a:r>
          </a:p>
          <a:p>
            <a:pPr lvl="1"/>
            <a:r>
              <a:rPr lang="en-US" dirty="0" smtClean="0"/>
              <a:t>Social and economic factors </a:t>
            </a:r>
          </a:p>
          <a:p>
            <a:pPr marL="457200" lvl="1" indent="0">
              <a:buNone/>
            </a:pPr>
            <a:endParaRPr lang="en-US" dirty="0" smtClean="0"/>
          </a:p>
        </p:txBody>
      </p:sp>
    </p:spTree>
    <p:extLst>
      <p:ext uri="{BB962C8B-B14F-4D97-AF65-F5344CB8AC3E}">
        <p14:creationId xmlns:p14="http://schemas.microsoft.com/office/powerpoint/2010/main" val="40135411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914400" y="1482825"/>
            <a:ext cx="6772940" cy="685800"/>
          </a:xfrm>
        </p:spPr>
        <p:txBody>
          <a:bodyPr/>
          <a:lstStyle/>
          <a:p>
            <a:r>
              <a:rPr lang="en-US" dirty="0" smtClean="0"/>
              <a:t>Need for greater investment</a:t>
            </a:r>
            <a:endParaRPr lang="en-US" dirty="0"/>
          </a:p>
        </p:txBody>
      </p:sp>
      <p:sp>
        <p:nvSpPr>
          <p:cNvPr id="2" name="Content Placeholder 1"/>
          <p:cNvSpPr>
            <a:spLocks noGrp="1"/>
          </p:cNvSpPr>
          <p:nvPr>
            <p:ph idx="1"/>
          </p:nvPr>
        </p:nvSpPr>
        <p:spPr/>
        <p:txBody>
          <a:bodyPr/>
          <a:lstStyle/>
          <a:p>
            <a:r>
              <a:rPr lang="en-US" dirty="0" smtClean="0"/>
              <a:t>Governments, donors, NGOs, households and individuals all need to contribute to close the resource gaps </a:t>
            </a:r>
          </a:p>
          <a:p>
            <a:r>
              <a:rPr lang="en-US" dirty="0" smtClean="0"/>
              <a:t>Critical investments are needed in </a:t>
            </a:r>
            <a:r>
              <a:rPr lang="en-US" u="sng" dirty="0" smtClean="0"/>
              <a:t>both</a:t>
            </a:r>
            <a:r>
              <a:rPr lang="en-US" dirty="0" smtClean="0"/>
              <a:t> contraceptive and maternal and newborn care</a:t>
            </a:r>
          </a:p>
          <a:p>
            <a:r>
              <a:rPr lang="en-US" dirty="0" smtClean="0"/>
              <a:t>Return on investment goes beyond impacts on health to broad social and economic benefits for women, their families and their societies </a:t>
            </a:r>
          </a:p>
        </p:txBody>
      </p:sp>
    </p:spTree>
    <p:extLst>
      <p:ext uri="{BB962C8B-B14F-4D97-AF65-F5344CB8AC3E}">
        <p14:creationId xmlns:p14="http://schemas.microsoft.com/office/powerpoint/2010/main" val="1776922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Objectives</a:t>
            </a:r>
            <a:endParaRPr lang="en-US" dirty="0"/>
          </a:p>
        </p:txBody>
      </p:sp>
      <p:sp>
        <p:nvSpPr>
          <p:cNvPr id="6" name="Content Placeholder 5"/>
          <p:cNvSpPr>
            <a:spLocks noGrp="1"/>
          </p:cNvSpPr>
          <p:nvPr>
            <p:ph idx="1"/>
          </p:nvPr>
        </p:nvSpPr>
        <p:spPr>
          <a:xfrm>
            <a:off x="914399" y="2377440"/>
            <a:ext cx="7069311" cy="3539430"/>
          </a:xfrm>
        </p:spPr>
        <p:txBody>
          <a:bodyPr/>
          <a:lstStyle/>
          <a:p>
            <a:r>
              <a:rPr lang="en-US" b="0" dirty="0" smtClean="0"/>
              <a:t>Estimate the </a:t>
            </a:r>
            <a:r>
              <a:rPr lang="en-US" dirty="0" smtClean="0"/>
              <a:t>need </a:t>
            </a:r>
            <a:r>
              <a:rPr lang="en-US" b="0" dirty="0" smtClean="0"/>
              <a:t>among women in developing regions for:</a:t>
            </a:r>
          </a:p>
          <a:p>
            <a:pPr lvl="1">
              <a:spcBef>
                <a:spcPts val="600"/>
              </a:spcBef>
            </a:pPr>
            <a:r>
              <a:rPr lang="en-US" b="0" dirty="0" smtClean="0"/>
              <a:t>Contraception to prevent unintended pregnancies</a:t>
            </a:r>
          </a:p>
          <a:p>
            <a:pPr lvl="1">
              <a:spcBef>
                <a:spcPts val="600"/>
              </a:spcBef>
            </a:pPr>
            <a:r>
              <a:rPr lang="en-US" b="0" dirty="0" smtClean="0"/>
              <a:t>Pregnancy-related maternal and newborn care</a:t>
            </a:r>
          </a:p>
          <a:p>
            <a:r>
              <a:rPr lang="en-US" b="0" dirty="0" smtClean="0"/>
              <a:t>Estimate the </a:t>
            </a:r>
            <a:r>
              <a:rPr lang="en-US" dirty="0" smtClean="0"/>
              <a:t>impact </a:t>
            </a:r>
            <a:r>
              <a:rPr lang="en-US" b="0" dirty="0" smtClean="0"/>
              <a:t>of meeting women’s needs for contraceptive and maternal and newborn care </a:t>
            </a:r>
          </a:p>
          <a:p>
            <a:r>
              <a:rPr lang="en-US" b="0" dirty="0" smtClean="0"/>
              <a:t>Estimate the </a:t>
            </a:r>
            <a:r>
              <a:rPr lang="en-US" dirty="0" smtClean="0"/>
              <a:t>cost </a:t>
            </a:r>
            <a:r>
              <a:rPr lang="en-US" b="0" dirty="0" smtClean="0"/>
              <a:t>of fully meeting women’s needs for contraceptive and maternal and newborn care </a:t>
            </a:r>
          </a:p>
          <a:p>
            <a:pPr marL="228600" lvl="1" indent="0">
              <a:buNone/>
            </a:pPr>
            <a:endParaRPr lang="en-US" dirty="0"/>
          </a:p>
        </p:txBody>
      </p:sp>
    </p:spTree>
    <p:extLst>
      <p:ext uri="{BB962C8B-B14F-4D97-AF65-F5344CB8AC3E}">
        <p14:creationId xmlns:p14="http://schemas.microsoft.com/office/powerpoint/2010/main" val="4088005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38250" y="2066565"/>
            <a:ext cx="6781800" cy="685800"/>
          </a:xfrm>
        </p:spPr>
        <p:txBody>
          <a:bodyPr/>
          <a:lstStyle/>
          <a:p>
            <a:pPr algn="ctr"/>
            <a:r>
              <a:rPr lang="en-US" dirty="0" smtClean="0"/>
              <a:t/>
            </a:r>
            <a:br>
              <a:rPr lang="en-US" dirty="0" smtClean="0"/>
            </a:br>
            <a:r>
              <a:rPr lang="en-US" dirty="0" smtClean="0"/>
              <a:t>Acknowledgments </a:t>
            </a:r>
            <a:r>
              <a:rPr lang="en-US" dirty="0"/>
              <a:t/>
            </a:r>
            <a:br>
              <a:rPr lang="en-US" dirty="0"/>
            </a:br>
            <a:endParaRPr lang="en-US" sz="2200" b="0" dirty="0">
              <a:latin typeface="Arial"/>
              <a:cs typeface="Aria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883172"/>
            <a:ext cx="1161742" cy="127791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4994" y="3142659"/>
            <a:ext cx="3285930" cy="65718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9938" y="2814322"/>
            <a:ext cx="2667649" cy="1304925"/>
          </a:xfrm>
          <a:prstGeom prst="rect">
            <a:avLst/>
          </a:prstGeom>
        </p:spPr>
      </p:pic>
      <p:sp>
        <p:nvSpPr>
          <p:cNvPr id="2" name="TextBox 1"/>
          <p:cNvSpPr txBox="1"/>
          <p:nvPr/>
        </p:nvSpPr>
        <p:spPr>
          <a:xfrm>
            <a:off x="4128691" y="5346250"/>
            <a:ext cx="914400" cy="914400"/>
          </a:xfrm>
          <a:prstGeom prst="rect">
            <a:avLst/>
          </a:prstGeom>
        </p:spPr>
        <p:txBody>
          <a:bodyPr vert="horz" wrap="none" lIns="0" tIns="0" rIns="0" bIns="0" rtlCol="0" anchor="t" anchorCtr="0">
            <a:noAutofit/>
          </a:bodyPr>
          <a:lstStyle/>
          <a:p>
            <a:pPr algn="ctr"/>
            <a:r>
              <a:rPr lang="en-US" i="1" dirty="0" smtClean="0">
                <a:latin typeface="Arial" panose="020B0604020202020204" pitchFamily="34" charset="0"/>
                <a:cs typeface="Arial" panose="020B0604020202020204" pitchFamily="34" charset="0"/>
              </a:rPr>
              <a:t>Findings </a:t>
            </a:r>
            <a:r>
              <a:rPr lang="en-US" i="1" dirty="0">
                <a:latin typeface="Arial" panose="020B0604020202020204" pitchFamily="34" charset="0"/>
                <a:cs typeface="Arial" panose="020B0604020202020204" pitchFamily="34" charset="0"/>
              </a:rPr>
              <a:t>and conclusions </a:t>
            </a:r>
            <a:r>
              <a:rPr lang="en-US" i="1" dirty="0" smtClean="0">
                <a:latin typeface="Arial" panose="020B0604020202020204" pitchFamily="34" charset="0"/>
                <a:cs typeface="Arial" panose="020B0604020202020204" pitchFamily="34" charset="0"/>
              </a:rPr>
              <a:t>do </a:t>
            </a:r>
            <a:r>
              <a:rPr lang="en-US" i="1" dirty="0">
                <a:latin typeface="Arial" panose="020B0604020202020204" pitchFamily="34" charset="0"/>
                <a:cs typeface="Arial" panose="020B0604020202020204" pitchFamily="34" charset="0"/>
              </a:rPr>
              <a:t>not necessarily reflect </a:t>
            </a:r>
            <a:endParaRPr lang="en-US" i="1" dirty="0" smtClean="0">
              <a:latin typeface="Arial" panose="020B0604020202020204" pitchFamily="34" charset="0"/>
              <a:cs typeface="Arial" panose="020B0604020202020204" pitchFamily="34" charset="0"/>
            </a:endParaRPr>
          </a:p>
          <a:p>
            <a:pPr algn="ctr"/>
            <a:r>
              <a:rPr lang="en-US" i="1" dirty="0" smtClean="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positions and policies of the donors</a:t>
            </a:r>
            <a:endParaRPr lang="en-US" i="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970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14400" y="3178786"/>
            <a:ext cx="7429500" cy="1004989"/>
          </a:xfrm>
          <a:prstGeom prst="rect">
            <a:avLst/>
          </a:prstGeom>
          <a:solidFill>
            <a:srgbClr val="FFFFFF">
              <a:alpha val="50000"/>
            </a:srgbClr>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dirty="0"/>
          </a:p>
        </p:txBody>
      </p:sp>
      <p:sp>
        <p:nvSpPr>
          <p:cNvPr id="8" name="Content Placeholder 5"/>
          <p:cNvSpPr txBox="1">
            <a:spLocks/>
          </p:cNvSpPr>
          <p:nvPr/>
        </p:nvSpPr>
        <p:spPr>
          <a:xfrm>
            <a:off x="1145381" y="3377112"/>
            <a:ext cx="6967538" cy="608335"/>
          </a:xfrm>
          <a:prstGeom prst="rect">
            <a:avLst/>
          </a:prstGeom>
        </p:spPr>
        <p:txBody>
          <a:bodyPr vert="horz" wrap="square" lIns="0" tIns="0" rIns="0" bIns="0" numCol="1" rtlCol="0">
            <a:noAutofit/>
          </a:bodyPr>
          <a:lstStyle>
            <a:lvl1pPr marL="228600" indent="-228600" algn="l" defTabSz="457200" rtl="0" eaLnBrk="1" latinLnBrk="0" hangingPunct="1">
              <a:spcBef>
                <a:spcPts val="2400"/>
              </a:spcBef>
              <a:buClr>
                <a:schemeClr val="accent5"/>
              </a:buClr>
              <a:buFont typeface="Wingdings" charset="2"/>
              <a:buChar char="§"/>
              <a:defRPr sz="2000" b="1" i="0" kern="1200" baseline="0">
                <a:solidFill>
                  <a:schemeClr val="tx1"/>
                </a:solidFill>
                <a:latin typeface="Arial" charset="0"/>
                <a:ea typeface="Arial" charset="0"/>
                <a:cs typeface="Arial" charset="0"/>
              </a:defRPr>
            </a:lvl1pPr>
            <a:lvl2pPr marL="457200" indent="-228600" algn="l" defTabSz="457200" rtl="0" eaLnBrk="1" latinLnBrk="0" hangingPunct="1">
              <a:spcBef>
                <a:spcPts val="1200"/>
              </a:spcBef>
              <a:buFont typeface="Arial"/>
              <a:buChar char="–"/>
              <a:defRPr sz="2000" kern="1200" baseline="0">
                <a:solidFill>
                  <a:schemeClr val="tx1"/>
                </a:solidFill>
                <a:latin typeface="Arial" charset="0"/>
                <a:ea typeface="Arial" charset="0"/>
                <a:cs typeface="Arial" charset="0"/>
              </a:defRPr>
            </a:lvl2pPr>
            <a:lvl3pPr marL="685800" indent="-228600" algn="l" defTabSz="457200" rtl="0" eaLnBrk="1" latinLnBrk="0" hangingPunct="1">
              <a:spcBef>
                <a:spcPts val="1200"/>
              </a:spcBef>
              <a:buFont typeface="Arial"/>
              <a:buChar char="•"/>
              <a:defRPr sz="2000" kern="1200" baseline="0">
                <a:solidFill>
                  <a:schemeClr val="tx1"/>
                </a:solidFill>
                <a:latin typeface="arial" charset="0"/>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Tahoma"/>
                <a:ea typeface="+mn-ea"/>
                <a:cs typeface="+mn-cs"/>
              </a:defRPr>
            </a:lvl4pPr>
            <a:lvl5pPr marL="2057400" indent="-228600" algn="l" defTabSz="457200" rtl="0" eaLnBrk="1" latinLnBrk="0" hangingPunct="1">
              <a:spcBef>
                <a:spcPts val="1200"/>
              </a:spcBef>
              <a:buFont typeface="Arial"/>
              <a:buChar char="»"/>
              <a:defRPr sz="2000" kern="1200" baseline="0">
                <a:solidFill>
                  <a:schemeClr val="tx1"/>
                </a:solidFill>
                <a:latin typeface="Tahoma"/>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1800" b="0" dirty="0"/>
              <a:t>Fact sheet and supplemental tables available at: </a:t>
            </a:r>
          </a:p>
          <a:p>
            <a:pPr marL="0" indent="0" algn="ctr">
              <a:spcBef>
                <a:spcPts val="0"/>
              </a:spcBef>
              <a:buNone/>
            </a:pPr>
            <a:r>
              <a:rPr lang="en-US" sz="1800" b="0" dirty="0">
                <a:hlinkClick r:id="rId2"/>
              </a:rPr>
              <a:t>www.guttmacher.org/fact-sheet/adding-it-up-contraception-mnh-2017</a:t>
            </a:r>
            <a:r>
              <a:rPr lang="en-US" sz="1800" b="0" dirty="0"/>
              <a:t> </a:t>
            </a:r>
          </a:p>
        </p:txBody>
      </p:sp>
      <p:sp>
        <p:nvSpPr>
          <p:cNvPr id="9" name="Title 4"/>
          <p:cNvSpPr>
            <a:spLocks noGrp="1"/>
          </p:cNvSpPr>
          <p:nvPr>
            <p:ph type="title"/>
          </p:nvPr>
        </p:nvSpPr>
        <p:spPr>
          <a:xfrm>
            <a:off x="1238250" y="2066565"/>
            <a:ext cx="6781800" cy="685800"/>
          </a:xfrm>
        </p:spPr>
        <p:txBody>
          <a:bodyPr/>
          <a:lstStyle/>
          <a:p>
            <a:pPr algn="ctr"/>
            <a:r>
              <a:rPr lang="en-US" dirty="0" smtClean="0"/>
              <a:t/>
            </a:r>
            <a:br>
              <a:rPr lang="en-US" dirty="0" smtClean="0"/>
            </a:br>
            <a:r>
              <a:rPr lang="en-US" dirty="0" smtClean="0"/>
              <a:t>More information</a:t>
            </a:r>
            <a:r>
              <a:rPr lang="en-US" dirty="0"/>
              <a:t/>
            </a:r>
            <a:br>
              <a:rPr lang="en-US" dirty="0"/>
            </a:br>
            <a:endParaRPr lang="en-US" sz="2200" b="0" dirty="0">
              <a:latin typeface="Arial"/>
              <a:cs typeface="Arial"/>
            </a:endParaRPr>
          </a:p>
        </p:txBody>
      </p:sp>
    </p:spTree>
    <p:extLst>
      <p:ext uri="{BB962C8B-B14F-4D97-AF65-F5344CB8AC3E}">
        <p14:creationId xmlns:p14="http://schemas.microsoft.com/office/powerpoint/2010/main" val="1182987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Estimation approach	</a:t>
            </a:r>
            <a:endParaRPr lang="en-US" dirty="0"/>
          </a:p>
        </p:txBody>
      </p:sp>
      <p:sp>
        <p:nvSpPr>
          <p:cNvPr id="6" name="Content Placeholder 5"/>
          <p:cNvSpPr>
            <a:spLocks noGrp="1"/>
          </p:cNvSpPr>
          <p:nvPr>
            <p:ph idx="1"/>
          </p:nvPr>
        </p:nvSpPr>
        <p:spPr/>
        <p:txBody>
          <a:bodyPr/>
          <a:lstStyle/>
          <a:p>
            <a:r>
              <a:rPr lang="en-US" b="0" dirty="0" smtClean="0"/>
              <a:t>Present </a:t>
            </a:r>
            <a:r>
              <a:rPr lang="en-US" b="0" dirty="0"/>
              <a:t>a </a:t>
            </a:r>
            <a:r>
              <a:rPr lang="en-US" b="0" dirty="0" smtClean="0"/>
              <a:t>comprehensive </a:t>
            </a:r>
            <a:r>
              <a:rPr lang="en-US" b="0" dirty="0"/>
              <a:t>set of estimates </a:t>
            </a:r>
            <a:r>
              <a:rPr lang="en-US" b="0" dirty="0" smtClean="0"/>
              <a:t>for 2017 covering </a:t>
            </a:r>
            <a:r>
              <a:rPr lang="en-US" b="0" dirty="0"/>
              <a:t>all developing </a:t>
            </a:r>
            <a:r>
              <a:rPr lang="en-US" b="0" dirty="0" smtClean="0"/>
              <a:t>regions</a:t>
            </a:r>
            <a:endParaRPr lang="en-US" b="0" dirty="0"/>
          </a:p>
          <a:p>
            <a:r>
              <a:rPr lang="en-US" b="0" dirty="0" smtClean="0"/>
              <a:t>Base need and coverage estimates on World Health Organization (WHO) care recommendations and women’s reports in national surveys</a:t>
            </a:r>
            <a:endParaRPr lang="en-US" b="0" dirty="0"/>
          </a:p>
          <a:p>
            <a:r>
              <a:rPr lang="en-US" b="0" dirty="0" smtClean="0"/>
              <a:t>Compare scenarios of coverage for needed care</a:t>
            </a:r>
            <a:endParaRPr lang="en-US" dirty="0"/>
          </a:p>
        </p:txBody>
      </p:sp>
    </p:spTree>
    <p:extLst>
      <p:ext uri="{BB962C8B-B14F-4D97-AF65-F5344CB8AC3E}">
        <p14:creationId xmlns:p14="http://schemas.microsoft.com/office/powerpoint/2010/main" val="73845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85530" y="2514600"/>
            <a:ext cx="6772940" cy="685800"/>
          </a:xfrm>
        </p:spPr>
        <p:txBody>
          <a:bodyPr/>
          <a:lstStyle/>
          <a:p>
            <a:pPr algn="ctr"/>
            <a:r>
              <a:rPr lang="en-US" dirty="0" smtClean="0"/>
              <a:t>Findings </a:t>
            </a:r>
            <a:endParaRPr lang="en-US" dirty="0"/>
          </a:p>
        </p:txBody>
      </p:sp>
    </p:spTree>
    <p:extLst>
      <p:ext uri="{BB962C8B-B14F-4D97-AF65-F5344CB8AC3E}">
        <p14:creationId xmlns:p14="http://schemas.microsoft.com/office/powerpoint/2010/main" val="481755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738606" y="1176020"/>
            <a:ext cx="6772940" cy="685800"/>
          </a:xfrm>
        </p:spPr>
        <p:txBody>
          <a:bodyPr/>
          <a:lstStyle/>
          <a:p>
            <a:r>
              <a:rPr lang="en-US" dirty="0" smtClean="0"/>
              <a:t>Key findings</a:t>
            </a:r>
            <a:endParaRPr lang="en-US" dirty="0"/>
          </a:p>
        </p:txBody>
      </p:sp>
      <p:sp>
        <p:nvSpPr>
          <p:cNvPr id="172035" name="Rectangle 3"/>
          <p:cNvSpPr>
            <a:spLocks noGrp="1" noChangeArrowheads="1"/>
          </p:cNvSpPr>
          <p:nvPr>
            <p:ph idx="1"/>
          </p:nvPr>
        </p:nvSpPr>
        <p:spPr>
          <a:xfrm>
            <a:off x="731254" y="2124903"/>
            <a:ext cx="7859293" cy="3141856"/>
          </a:xfrm>
        </p:spPr>
        <p:txBody>
          <a:bodyPr/>
          <a:lstStyle/>
          <a:p>
            <a:pPr marL="0" indent="0">
              <a:spcBef>
                <a:spcPts val="1200"/>
              </a:spcBef>
              <a:buNone/>
            </a:pPr>
            <a:r>
              <a:rPr lang="en-US" b="1" dirty="0" smtClean="0">
                <a:solidFill>
                  <a:srgbClr val="E26237"/>
                </a:solidFill>
              </a:rPr>
              <a:t>INVESTING IN SEXUAL AND REPRODUCTIVE HEALTH </a:t>
            </a:r>
            <a:br>
              <a:rPr lang="en-US" b="1" dirty="0" smtClean="0">
                <a:solidFill>
                  <a:srgbClr val="E26237"/>
                </a:solidFill>
              </a:rPr>
            </a:br>
            <a:r>
              <a:rPr lang="en-US" b="1" dirty="0" smtClean="0">
                <a:solidFill>
                  <a:srgbClr val="E26237"/>
                </a:solidFill>
              </a:rPr>
              <a:t>SAVES LIVES </a:t>
            </a:r>
          </a:p>
          <a:p>
            <a:pPr>
              <a:spcBef>
                <a:spcPts val="1200"/>
              </a:spcBef>
            </a:pPr>
            <a:r>
              <a:rPr lang="en-US" dirty="0" smtClean="0"/>
              <a:t>214 million women in developing regions have an unmet need for modern contraception.</a:t>
            </a:r>
          </a:p>
          <a:p>
            <a:pPr>
              <a:spcBef>
                <a:spcPts val="1200"/>
              </a:spcBef>
            </a:pPr>
            <a:r>
              <a:rPr lang="en-US" dirty="0" smtClean="0"/>
              <a:t>Meeting this unmet need would result in </a:t>
            </a:r>
            <a:r>
              <a:rPr lang="en-US" dirty="0"/>
              <a:t>a</a:t>
            </a:r>
            <a:r>
              <a:rPr lang="en-US" dirty="0" smtClean="0"/>
              <a:t> 75% decline in unintended pregnancies, unplanned births and induced abortions. </a:t>
            </a:r>
          </a:p>
          <a:p>
            <a:pPr>
              <a:spcBef>
                <a:spcPts val="1200"/>
              </a:spcBef>
            </a:pPr>
            <a:r>
              <a:rPr lang="en-US" dirty="0" smtClean="0"/>
              <a:t>Only 1 in 3 women experiencing complications during pregnancy or delivery receive the care they or their newborns need. </a:t>
            </a:r>
          </a:p>
          <a:p>
            <a:pPr>
              <a:spcBef>
                <a:spcPts val="1200"/>
              </a:spcBef>
            </a:pPr>
            <a:r>
              <a:rPr lang="en-US" dirty="0" smtClean="0"/>
              <a:t>Providing full contraceptive </a:t>
            </a:r>
            <a:r>
              <a:rPr lang="en-US" u="sng" dirty="0" smtClean="0"/>
              <a:t>and</a:t>
            </a:r>
            <a:r>
              <a:rPr lang="en-US" dirty="0" smtClean="0"/>
              <a:t> maternal and newborn care would reduce annual maternal deaths from 308,000 to 84,000 and newborn deaths from 2.7 million to 538,000. </a:t>
            </a:r>
          </a:p>
          <a:p>
            <a:endParaRPr lang="en-US" dirty="0" smtClean="0"/>
          </a:p>
        </p:txBody>
      </p:sp>
    </p:spTree>
    <p:extLst>
      <p:ext uri="{BB962C8B-B14F-4D97-AF65-F5344CB8AC3E}">
        <p14:creationId xmlns:p14="http://schemas.microsoft.com/office/powerpoint/2010/main" val="401792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738606" y="1176020"/>
            <a:ext cx="6772940" cy="685800"/>
          </a:xfrm>
        </p:spPr>
        <p:txBody>
          <a:bodyPr/>
          <a:lstStyle/>
          <a:p>
            <a:r>
              <a:rPr lang="en-US" dirty="0" smtClean="0"/>
              <a:t>Key findings</a:t>
            </a:r>
            <a:endParaRPr lang="en-US" dirty="0"/>
          </a:p>
        </p:txBody>
      </p:sp>
      <p:sp>
        <p:nvSpPr>
          <p:cNvPr id="172035" name="Rectangle 3"/>
          <p:cNvSpPr>
            <a:spLocks noGrp="1" noChangeArrowheads="1"/>
          </p:cNvSpPr>
          <p:nvPr>
            <p:ph idx="1"/>
          </p:nvPr>
        </p:nvSpPr>
        <p:spPr>
          <a:xfrm>
            <a:off x="731254" y="2124903"/>
            <a:ext cx="7859293" cy="3141856"/>
          </a:xfrm>
        </p:spPr>
        <p:txBody>
          <a:bodyPr/>
          <a:lstStyle/>
          <a:p>
            <a:pPr marL="0" indent="0">
              <a:spcBef>
                <a:spcPts val="1200"/>
              </a:spcBef>
              <a:buNone/>
            </a:pPr>
            <a:r>
              <a:rPr lang="en-US" b="1" dirty="0" smtClean="0">
                <a:solidFill>
                  <a:srgbClr val="E26237"/>
                </a:solidFill>
              </a:rPr>
              <a:t>INVESTING IN SEXUAL AND REPRODUCTIVE HEALTH </a:t>
            </a:r>
            <a:br>
              <a:rPr lang="en-US" b="1" dirty="0" smtClean="0">
                <a:solidFill>
                  <a:srgbClr val="E26237"/>
                </a:solidFill>
              </a:rPr>
            </a:br>
            <a:r>
              <a:rPr lang="en-US" b="1" dirty="0" smtClean="0">
                <a:solidFill>
                  <a:srgbClr val="E26237"/>
                </a:solidFill>
              </a:rPr>
              <a:t>SAVES MONEY</a:t>
            </a:r>
          </a:p>
          <a:p>
            <a:r>
              <a:rPr lang="en-US" dirty="0" smtClean="0"/>
              <a:t>Providing contraception and maternal and newborn care to all in need would cost $8.56 per person per year in developing regions. </a:t>
            </a:r>
          </a:p>
          <a:p>
            <a:r>
              <a:rPr lang="en-US" dirty="0" smtClean="0"/>
              <a:t>Every </a:t>
            </a:r>
            <a:r>
              <a:rPr lang="en-US" dirty="0"/>
              <a:t>additional $1 spent on contraceptive care saves $</a:t>
            </a:r>
            <a:r>
              <a:rPr lang="en-US" dirty="0" smtClean="0"/>
              <a:t>2.20 </a:t>
            </a:r>
            <a:r>
              <a:rPr lang="en-US" dirty="0"/>
              <a:t>on maternal and newborn care </a:t>
            </a:r>
            <a:r>
              <a:rPr lang="en-US" dirty="0" smtClean="0"/>
              <a:t>because of declines in unintended </a:t>
            </a:r>
            <a:r>
              <a:rPr lang="en-US" dirty="0"/>
              <a:t>pregnancies.  </a:t>
            </a:r>
          </a:p>
          <a:p>
            <a:endParaRPr lang="en-US" dirty="0" smtClean="0"/>
          </a:p>
        </p:txBody>
      </p:sp>
    </p:spTree>
    <p:extLst>
      <p:ext uri="{BB962C8B-B14F-4D97-AF65-F5344CB8AC3E}">
        <p14:creationId xmlns:p14="http://schemas.microsoft.com/office/powerpoint/2010/main" val="685465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657" y="1291917"/>
            <a:ext cx="8129708" cy="685800"/>
          </a:xfrm>
        </p:spPr>
        <p:txBody>
          <a:bodyPr/>
          <a:lstStyle/>
          <a:p>
            <a:r>
              <a:rPr lang="en-US" dirty="0" smtClean="0"/>
              <a:t>In developing regions, more than half of women of reproductive age want to avoid a pregnancy</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657" y="2518657"/>
            <a:ext cx="8120743" cy="2741106"/>
          </a:xfrm>
          <a:prstGeom prst="rect">
            <a:avLst/>
          </a:prstGeom>
        </p:spPr>
      </p:pic>
    </p:spTree>
    <p:extLst>
      <p:ext uri="{BB962C8B-B14F-4D97-AF65-F5344CB8AC3E}">
        <p14:creationId xmlns:p14="http://schemas.microsoft.com/office/powerpoint/2010/main" val="17146283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545336"/>
            <a:ext cx="8119872" cy="685800"/>
          </a:xfrm>
        </p:spPr>
        <p:txBody>
          <a:bodyPr/>
          <a:lstStyle/>
          <a:p>
            <a:r>
              <a:rPr lang="en-US" dirty="0" smtClean="0"/>
              <a:t>But one-fourth of women in developing regions who want to avoid a pregnancy are not using modern contraceptives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0499" y="2503139"/>
            <a:ext cx="8119872" cy="3880444"/>
          </a:xfrm>
        </p:spPr>
      </p:pic>
    </p:spTree>
    <p:extLst>
      <p:ext uri="{BB962C8B-B14F-4D97-AF65-F5344CB8AC3E}">
        <p14:creationId xmlns:p14="http://schemas.microsoft.com/office/powerpoint/2010/main" val="2189657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032" y="1219213"/>
            <a:ext cx="6928232" cy="1037343"/>
          </a:xfrm>
        </p:spPr>
        <p:txBody>
          <a:bodyPr/>
          <a:lstStyle/>
          <a:p>
            <a:r>
              <a:rPr lang="en-US" dirty="0" smtClean="0"/>
              <a:t>Women in developing regions with unmet need for modern contraceptives account for 84% of unintended pregnancies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032" y="2890289"/>
            <a:ext cx="7791976" cy="2075250"/>
          </a:xfrm>
          <a:prstGeom prst="rect">
            <a:avLst/>
          </a:prstGeom>
        </p:spPr>
      </p:pic>
    </p:spTree>
    <p:extLst>
      <p:ext uri="{BB962C8B-B14F-4D97-AF65-F5344CB8AC3E}">
        <p14:creationId xmlns:p14="http://schemas.microsoft.com/office/powerpoint/2010/main" val="2200686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chorCtr="0">
        <a:noAutofit/>
      </a:bodyPr>
      <a:lstStyle>
        <a:defPPr>
          <a:defRPr sz="2400" dirty="0" smtClean="0"/>
        </a:defPPr>
      </a:lstStyle>
    </a:txDef>
  </a:objectDefaults>
  <a:extraClrSchemeLst/>
  <a:extLst>
    <a:ext uri="{05A4C25C-085E-4340-85A3-A5531E510DB2}">
      <thm15:themeFamily xmlns:thm15="http://schemas.microsoft.com/office/thememl/2012/main" name="Presentation1" id="{24C550B2-3B5D-5448-9B02-4BC36F94C792}" vid="{EDD2FBD4-A6CF-9745-A008-DC54A7C5D77E}"/>
    </a:ext>
  </a:extLst>
</a:theme>
</file>

<file path=ppt/theme/theme2.xml><?xml version="1.0" encoding="utf-8"?>
<a:theme xmlns:a="http://schemas.openxmlformats.org/drawingml/2006/main" name="Presentatio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chorCtr="0">
        <a:noAutofit/>
      </a:bodyPr>
      <a:lstStyle>
        <a:defPPr>
          <a:defRPr sz="2400" dirty="0" smtClean="0"/>
        </a:defPPr>
      </a:lstStyle>
    </a:txDef>
  </a:objectDefaults>
  <a:extraClrSchemeLst/>
  <a:extLst>
    <a:ext uri="{05A4C25C-085E-4340-85A3-A5531E510DB2}">
      <thm15:themeFamily xmlns:thm15="http://schemas.microsoft.com/office/thememl/2012/main" name="Presentation1" id="{24C550B2-3B5D-5448-9B02-4BC36F94C792}" vid="{3205B33E-F10B-1540-AF09-C8EFCAB238CB}"/>
    </a:ext>
  </a:extLst>
</a:theme>
</file>

<file path=ppt/theme/theme3.xml><?xml version="1.0" encoding="utf-8"?>
<a:theme xmlns:a="http://schemas.openxmlformats.org/drawingml/2006/main" name="2_Presentation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lIns="0" tIns="0" rIns="0" bIns="0" rtlCol="0" anchor="t" anchorCtr="0">
        <a:noAutofit/>
      </a:bodyPr>
      <a:lstStyle>
        <a:defPPr>
          <a:defRPr sz="2400" dirty="0" smtClean="0"/>
        </a:defPPr>
      </a:lstStyle>
    </a:txDef>
  </a:objectDefaults>
  <a:extraClrSchemeLst/>
  <a:extLst>
    <a:ext uri="{05A4C25C-085E-4340-85A3-A5531E510DB2}">
      <thm15:themeFamily xmlns:thm15="http://schemas.microsoft.com/office/thememl/2012/main" name="Presentation1" id="{24C550B2-3B5D-5448-9B02-4BC36F94C792}" vid="{A771E21A-F2CD-4947-9DC5-50D1E6474FB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GuttmacherPPTTemplate</Template>
  <TotalTime>16243</TotalTime>
  <Words>1076</Words>
  <Application>Microsoft Office PowerPoint</Application>
  <PresentationFormat>On-screen Show (4:3)</PresentationFormat>
  <Paragraphs>131</Paragraphs>
  <Slides>21</Slides>
  <Notes>20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21</vt:i4>
      </vt:variant>
    </vt:vector>
  </HeadingPairs>
  <TitlesOfParts>
    <vt:vector size="33" baseType="lpstr">
      <vt:lpstr>Arial</vt:lpstr>
      <vt:lpstr>Arial</vt:lpstr>
      <vt:lpstr>Arial </vt:lpstr>
      <vt:lpstr>Arial Black</vt:lpstr>
      <vt:lpstr>Calibri</vt:lpstr>
      <vt:lpstr>Calibri (Body)</vt:lpstr>
      <vt:lpstr>Tahoma</vt:lpstr>
      <vt:lpstr>Times New Roman</vt:lpstr>
      <vt:lpstr>Wingdings</vt:lpstr>
      <vt:lpstr>1_Office Theme</vt:lpstr>
      <vt:lpstr>Presentation Title Slide</vt:lpstr>
      <vt:lpstr>2_Presentation Title Slide</vt:lpstr>
      <vt:lpstr>Adding It Up  Investing in Contraception and Maternal and Newborn Health, 2017</vt:lpstr>
      <vt:lpstr>Objectives</vt:lpstr>
      <vt:lpstr>Estimation approach </vt:lpstr>
      <vt:lpstr>Findings </vt:lpstr>
      <vt:lpstr>Key findings</vt:lpstr>
      <vt:lpstr>Key findings</vt:lpstr>
      <vt:lpstr>In developing regions, more than half of women of reproductive age want to avoid a pregnancy</vt:lpstr>
      <vt:lpstr>But one-fourth of women in developing regions who want to avoid a pregnancy are not using modern contraceptives  </vt:lpstr>
      <vt:lpstr>Women in developing regions with unmet need for modern contraceptives account for 84% of unintended pregnancies </vt:lpstr>
      <vt:lpstr>The number of women in developing regions with unmet need for modern contraception declined from 225 million in 2014 to 214 million in 2017</vt:lpstr>
      <vt:lpstr>Gaps persist across regions and country income levels in the proportion of contraceptive need met</vt:lpstr>
      <vt:lpstr>Large gaps persist across regions in the receipt of essential maternal health services</vt:lpstr>
      <vt:lpstr>Fulfilling unmet need for modern contraceptive services in developing regions would reduce unintended pregnancies, births and abortions substantially </vt:lpstr>
      <vt:lpstr>Fulfilling unmet need for modern contraceptive services and maternal health care in developing regions would save women’s lives</vt:lpstr>
      <vt:lpstr>Expanding modern contraceptive services  would help to offset the cost of improved maternal  and newborn care in developing regions</vt:lpstr>
      <vt:lpstr>Investing in both contraceptive and maternal and newborn health services saves money </vt:lpstr>
      <vt:lpstr>PowerPoint Presentation</vt:lpstr>
      <vt:lpstr>More than just access </vt:lpstr>
      <vt:lpstr>Need for greater investment</vt:lpstr>
      <vt:lpstr> Acknowledgments  </vt:lpstr>
      <vt:lpstr> More information </vt:lpstr>
    </vt:vector>
  </TitlesOfParts>
  <Manager/>
  <Company>Microsoft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Hannah Whitehead</dc:creator>
  <cp:keywords/>
  <dc:description/>
  <cp:lastModifiedBy>Elizabeth Sully</cp:lastModifiedBy>
  <cp:revision>369</cp:revision>
  <cp:lastPrinted>2017-06-21T01:14:34Z</cp:lastPrinted>
  <dcterms:created xsi:type="dcterms:W3CDTF">2016-11-16T20:11:48Z</dcterms:created>
  <dcterms:modified xsi:type="dcterms:W3CDTF">2017-12-06T22:31:32Z</dcterms:modified>
  <cp:category/>
</cp:coreProperties>
</file>